
<file path=[Content_Types].xml><?xml version="1.0" encoding="utf-8"?>
<Types xmlns="http://schemas.openxmlformats.org/package/2006/content-types">
  <Default Extension="jpeg" ContentType="image/jpe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47"/>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1379" r:id="rId71"/>
    <p:sldId id="309" r:id="rId72"/>
    <p:sldId id="422" r:id="rId73"/>
    <p:sldId id="579" r:id="rId74"/>
    <p:sldId id="580" r:id="rId75"/>
    <p:sldId id="581" r:id="rId76"/>
    <p:sldId id="459" r:id="rId77"/>
    <p:sldId id="501" r:id="rId78"/>
    <p:sldId id="505" r:id="rId79"/>
    <p:sldId id="506" r:id="rId80"/>
    <p:sldId id="508" r:id="rId81"/>
    <p:sldId id="509" r:id="rId82"/>
    <p:sldId id="464" r:id="rId83"/>
    <p:sldId id="746" r:id="rId84"/>
    <p:sldId id="653" r:id="rId85"/>
    <p:sldId id="654" r:id="rId86"/>
    <p:sldId id="655" r:id="rId87"/>
    <p:sldId id="656" r:id="rId88"/>
    <p:sldId id="657" r:id="rId89"/>
    <p:sldId id="658" r:id="rId90"/>
    <p:sldId id="659" r:id="rId91"/>
    <p:sldId id="660" r:id="rId92"/>
    <p:sldId id="666" r:id="rId93"/>
    <p:sldId id="667" r:id="rId94"/>
    <p:sldId id="668" r:id="rId95"/>
    <p:sldId id="648" r:id="rId96"/>
    <p:sldId id="649" r:id="rId97"/>
    <p:sldId id="650" r:id="rId98"/>
    <p:sldId id="651" r:id="rId99"/>
    <p:sldId id="652" r:id="rId100"/>
    <p:sldId id="1452" r:id="rId101"/>
    <p:sldId id="1453" r:id="rId102"/>
    <p:sldId id="1454" r:id="rId103"/>
    <p:sldId id="1455" r:id="rId104"/>
    <p:sldId id="669" r:id="rId105"/>
    <p:sldId id="680" r:id="rId106"/>
    <p:sldId id="670" r:id="rId107"/>
    <p:sldId id="771" r:id="rId108"/>
    <p:sldId id="671" r:id="rId109"/>
    <p:sldId id="672" r:id="rId110"/>
    <p:sldId id="673" r:id="rId111"/>
    <p:sldId id="679" r:id="rId112"/>
    <p:sldId id="772" r:id="rId113"/>
    <p:sldId id="956" r:id="rId114"/>
    <p:sldId id="791" r:id="rId115"/>
    <p:sldId id="957" r:id="rId116"/>
    <p:sldId id="955" r:id="rId117"/>
    <p:sldId id="958" r:id="rId118"/>
    <p:sldId id="261" r:id="rId119"/>
    <p:sldId id="849" r:id="rId120"/>
    <p:sldId id="682" r:id="rId121"/>
    <p:sldId id="1174" r:id="rId122"/>
    <p:sldId id="778" r:id="rId123"/>
    <p:sldId id="779" r:id="rId124"/>
    <p:sldId id="780" r:id="rId125"/>
    <p:sldId id="781" r:id="rId126"/>
    <p:sldId id="782" r:id="rId127"/>
    <p:sldId id="783" r:id="rId128"/>
    <p:sldId id="784" r:id="rId129"/>
    <p:sldId id="785" r:id="rId130"/>
    <p:sldId id="786" r:id="rId131"/>
    <p:sldId id="787" r:id="rId132"/>
    <p:sldId id="788" r:id="rId133"/>
    <p:sldId id="1439" r:id="rId134"/>
    <p:sldId id="789" r:id="rId135"/>
    <p:sldId id="1440" r:id="rId136"/>
    <p:sldId id="1441" r:id="rId137"/>
    <p:sldId id="1442" r:id="rId138"/>
    <p:sldId id="1443" r:id="rId139"/>
    <p:sldId id="1444" r:id="rId140"/>
    <p:sldId id="1445" r:id="rId141"/>
    <p:sldId id="1446" r:id="rId142"/>
    <p:sldId id="1447" r:id="rId143"/>
    <p:sldId id="1449" r:id="rId144"/>
    <p:sldId id="1450" r:id="rId145"/>
    <p:sldId id="1448" r:id="rId1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0" Type="http://schemas.openxmlformats.org/officeDocument/2006/relationships/tableStyles" Target="tableStyles.xml"/><Relationship Id="rId15" Type="http://schemas.openxmlformats.org/officeDocument/2006/relationships/slide" Target="slides/slide12.xml"/><Relationship Id="rId149" Type="http://schemas.openxmlformats.org/officeDocument/2006/relationships/viewProps" Target="viewProps.xml"/><Relationship Id="rId148" Type="http://schemas.openxmlformats.org/officeDocument/2006/relationships/presProps" Target="presProps.xml"/><Relationship Id="rId147" Type="http://schemas.openxmlformats.org/officeDocument/2006/relationships/handoutMaster" Target="handoutMasters/handoutMaster1.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x-none" altLang="en-US" dirty="0"/>
              <a:t>NOTE: All board overlays (including variants) should contain a make.conf.  If this file exists it will be sourced in the order that the overlays and variants are listed above.</a:t>
            </a:r>
            <a:endParaRPr lang="x-none" altLang="en-US"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a:t>help('moduleName'): Print out detail exposed classes and methods defined in the specified 'moduleName', ex. help('numpy')</a:t>
            </a:r>
            <a:endParaRPr lang="x-none" altLang="en-US"/>
          </a:p>
          <a:p>
            <a:r>
              <a:rPr lang="x-none" altLang="en-US"/>
              <a:t>help('moduleName.funcName | className'): Print out detail help message of specified defined class or defined func inside module moduleName. ex. help('numpy.isDigital'), help('numpy.DataSource.open')</a:t>
            </a:r>
            <a:endParaRPr lang="x-none" altLang="en-US"/>
          </a:p>
          <a:p>
            <a:endParaRPr lang="x-none" altLang="en-US"/>
          </a:p>
          <a:p>
            <a:r>
              <a:rPr lang="en-US" altLang="x-none"/>
              <a:t>Reference:</a:t>
            </a:r>
            <a:endParaRPr lang="en-US" altLang="x-none"/>
          </a:p>
          <a:p>
            <a:r>
              <a:rPr lang="x-none" altLang="en-US"/>
              <a:t>https://zhuanlan.zhihu.com/p/29184240</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For example, src/third_party/chromiumos-overlay/virtual/target-os/target-os-1.ebuild is the base ebuild containing all the packages in Chrome OS. This ebuild lists all other top-level Chromium OS packages as explicit dependencies. Thus, all of Chromium OS is built when building this one package.</a:t>
            </a:r>
            <a:endParaRPr lang="en-US"/>
          </a:p>
          <a:p>
            <a:r>
              <a:rPr lang="x-none" altLang="en-US"/>
              <a:t>ex. </a:t>
            </a:r>
            <a:r>
              <a:rPr lang="en-US"/>
              <a:t>emerge-x86-generic --getbinpkg --usepkg --with-bdeps y app-arch/tar </a:t>
            </a:r>
            <a:r>
              <a:rPr lang="x-none" altLang="en-US"/>
              <a:t>that the parameters "--getbinpkg --usepkg --with-bdeps" only fetch binary packages from google server, not go through compiling.</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https://blog.csdn.net/eliot_shao/article/details/52474348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miter/>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b="0" i="0" kern="1200" cap="none" spc="0" normalizeH="0" baseline="0" noProof="0" smtClean="0">
                <a:solidFill>
                  <a:schemeClr val="tx1"/>
                </a:solidFill>
                <a:latin typeface="Arial" charset="0"/>
                <a:ea typeface="宋体" panose="02010600030101010101" pitchFamily="2" charset="-122"/>
                <a:cs typeface="+mn-cs"/>
              </a:rPr>
            </a:fld>
            <a:endParaRPr kumimoji="0" lang="en-US" altLang="zh-CN" b="0" i="0" kern="1200" cap="none" spc="0" normalizeH="0" baseline="0" noProof="0" smtClean="0">
              <a:solidFill>
                <a:schemeClr val="tx1"/>
              </a:solidFill>
              <a:latin typeface="Arial"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miter/>
          </a:ln>
        </p:spPr>
      </p:pic>
      <p:sp>
        <p:nvSpPr>
          <p:cNvPr id="1027" name="Rectangle 3"/>
          <p:cNvSpPr>
            <a:spLocks noGrp="1"/>
          </p:cNvSpPr>
          <p:nvPr>
            <p:ph type="title"/>
          </p:nvPr>
        </p:nvSpPr>
        <p:spPr>
          <a:xfrm>
            <a:off x="609600" y="190500"/>
            <a:ext cx="10972800" cy="582613"/>
          </a:xfrm>
          <a:prstGeom prst="rect">
            <a:avLst/>
          </a:prstGeom>
          <a:noFill/>
          <a:ln w="9525">
            <a:noFill/>
            <a:miter/>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miter/>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charset="0"/>
          <a:ea typeface="宋体" panose="02010600030101010101" pitchFamily="2" charset="-122"/>
        </a:defRPr>
      </a:lvl2pPr>
      <a:lvl3pPr algn="l" rtl="0" fontAlgn="base">
        <a:spcBef>
          <a:spcPct val="0"/>
        </a:spcBef>
        <a:spcAft>
          <a:spcPct val="0"/>
        </a:spcAft>
        <a:defRPr sz="3600">
          <a:solidFill>
            <a:schemeClr val="tx1"/>
          </a:solidFill>
          <a:latin typeface="Arial" charset="0"/>
          <a:ea typeface="宋体" panose="02010600030101010101" pitchFamily="2" charset="-122"/>
        </a:defRPr>
      </a:lvl3pPr>
      <a:lvl4pPr algn="l" rtl="0" fontAlgn="base">
        <a:spcBef>
          <a:spcPct val="0"/>
        </a:spcBef>
        <a:spcAft>
          <a:spcPct val="0"/>
        </a:spcAft>
        <a:defRPr sz="3600">
          <a:solidFill>
            <a:schemeClr val="tx1"/>
          </a:solidFill>
          <a:latin typeface="Arial" charset="0"/>
          <a:ea typeface="宋体" panose="02010600030101010101" pitchFamily="2" charset="-122"/>
        </a:defRPr>
      </a:lvl4pPr>
      <a:lvl5pPr algn="l" rtl="0" fontAlgn="base">
        <a:spcBef>
          <a:spcPct val="0"/>
        </a:spcBef>
        <a:spcAft>
          <a:spcPct val="0"/>
        </a:spcAft>
        <a:defRPr sz="3600">
          <a:solidFill>
            <a:schemeClr val="tx1"/>
          </a:solidFill>
          <a:latin typeface="Arial" charset="0"/>
          <a:ea typeface="宋体" panose="02010600030101010101" pitchFamily="2" charset="-122"/>
        </a:defRPr>
      </a:lvl5pPr>
      <a:lvl6pPr marL="457200" algn="l" rtl="0" fontAlgn="base">
        <a:spcBef>
          <a:spcPct val="0"/>
        </a:spcBef>
        <a:spcAft>
          <a:spcPct val="0"/>
        </a:spcAft>
        <a:defRPr sz="3600">
          <a:solidFill>
            <a:schemeClr val="tx1"/>
          </a:solidFill>
          <a:latin typeface="Arial" charset="0"/>
          <a:ea typeface="宋体" panose="02010600030101010101" pitchFamily="2" charset="-122"/>
        </a:defRPr>
      </a:lvl6pPr>
      <a:lvl7pPr marL="914400" algn="l" rtl="0" fontAlgn="base">
        <a:spcBef>
          <a:spcPct val="0"/>
        </a:spcBef>
        <a:spcAft>
          <a:spcPct val="0"/>
        </a:spcAft>
        <a:defRPr sz="3600">
          <a:solidFill>
            <a:schemeClr val="tx1"/>
          </a:solidFill>
          <a:latin typeface="Arial" charset="0"/>
          <a:ea typeface="宋体" panose="02010600030101010101" pitchFamily="2" charset="-122"/>
        </a:defRPr>
      </a:lvl7pPr>
      <a:lvl8pPr marL="1371600" algn="l" rtl="0" fontAlgn="base">
        <a:spcBef>
          <a:spcPct val="0"/>
        </a:spcBef>
        <a:spcAft>
          <a:spcPct val="0"/>
        </a:spcAft>
        <a:defRPr sz="3600">
          <a:solidFill>
            <a:schemeClr val="tx1"/>
          </a:solidFill>
          <a:latin typeface="Arial" charset="0"/>
          <a:ea typeface="宋体" panose="02010600030101010101" pitchFamily="2" charset="-122"/>
        </a:defRPr>
      </a:lvl8pPr>
      <a:lvl9pPr marL="1828800" algn="l" rtl="0" fontAlgn="base">
        <a:spcBef>
          <a:spcPct val="0"/>
        </a:spcBef>
        <a:spcAft>
          <a:spcPct val="0"/>
        </a:spcAft>
        <a:defRPr sz="3600">
          <a:solidFill>
            <a:schemeClr val="tx1"/>
          </a:solidFill>
          <a:latin typeface="Arial"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1.GI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emf"/></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hyperlink" Target="http://wiki.gentoo.org/index.htm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xxxx/hello-world-1.0.tar.gz"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1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3.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3.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3.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3.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3.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3.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3.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4417" y="2472055"/>
            <a:ext cx="10943167" cy="1082675"/>
          </a:xfrm>
        </p:spPr>
        <p:txBody>
          <a:bodyPr/>
          <a:lstStyle/>
          <a:p>
            <a:pPr algn="ctr"/>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271780" y="872490"/>
            <a:ext cx="6236335" cy="5820410"/>
          </a:xfrm>
        </p:spPr>
        <p:txBody>
          <a:bodyPr>
            <a:normAutofit fontScale="55000" lnSpcReduction="20000"/>
          </a:bodyPr>
          <a:lstStyle/>
          <a:p>
            <a:pPr indent="0" eaLnBrk="1" fontAlgn="auto" latinLnBrk="0" hangingPunct="1">
              <a:lnSpc>
                <a:spcPct val="150000"/>
              </a:lnSpc>
              <a:spcBef>
                <a:spcPts val="0"/>
              </a:spcBef>
            </a:pPr>
            <a:r>
              <a:rPr lang="x-none" altLang="en-US" dirty="0"/>
              <a:t>Test your images on QEMU (optional)</a:t>
            </a:r>
            <a:endParaRPr lang="x-none" altLang="en-US" dirty="0"/>
          </a:p>
          <a:p>
            <a:pPr lvl="1" indent="0" eaLnBrk="1" fontAlgn="auto" latinLnBrk="0" hangingPunct="1">
              <a:lnSpc>
                <a:spcPct val="150000"/>
              </a:lnSpc>
              <a:spcBef>
                <a:spcPts val="0"/>
              </a:spcBef>
            </a:pPr>
            <a:r>
              <a:rPr lang="x-none" altLang="en-US" dirty="0"/>
              <a:t>Assume you have QEMU at system-wide ($ sudo apt-get install qemu-kvm), and remember to turn on visualization in BIOS</a:t>
            </a:r>
            <a:endParaRPr lang="x-none" altLang="en-US" dirty="0"/>
          </a:p>
          <a:p>
            <a:pPr lvl="1" indent="0" eaLnBrk="1" fontAlgn="auto" latinLnBrk="0" hangingPunct="1">
              <a:lnSpc>
                <a:spcPct val="150000"/>
              </a:lnSpc>
              <a:spcBef>
                <a:spcPts val="0"/>
              </a:spcBef>
            </a:pPr>
            <a:r>
              <a:rPr lang="x-none" altLang="en-US" dirty="0"/>
              <a:t>Build image for QEMU (inside chroot)</a:t>
            </a:r>
            <a:endParaRPr lang="x-none" altLang="en-US" dirty="0"/>
          </a:p>
          <a:p>
            <a:pPr lvl="2" indent="0" eaLnBrk="1" fontAlgn="auto" latinLnBrk="0" hangingPunct="1">
              <a:lnSpc>
                <a:spcPct val="150000"/>
              </a:lnSpc>
              <a:spcBef>
                <a:spcPts val="0"/>
              </a:spcBef>
            </a:pPr>
            <a:r>
              <a:rPr lang="x-none" altLang="en-US" dirty="0"/>
              <a:t>(cr) $ ./image_to_vm.sh --from=../build/images/your_platform_name/latest --board=${BOARD}</a:t>
            </a:r>
            <a:endParaRPr lang="x-none" altLang="en-US" dirty="0"/>
          </a:p>
          <a:p>
            <a:pPr lvl="2" indent="0" eaLnBrk="1" fontAlgn="auto" latinLnBrk="0" hangingPunct="1">
              <a:lnSpc>
                <a:spcPct val="150000"/>
              </a:lnSpc>
              <a:spcBef>
                <a:spcPts val="0"/>
              </a:spcBef>
            </a:pPr>
            <a:r>
              <a:rPr lang="x-none" altLang="en-US" dirty="0"/>
              <a:t>Launch QEMU with image (outside chroot)</a:t>
            </a:r>
            <a:endParaRPr lang="x-none" altLang="en-US" dirty="0"/>
          </a:p>
          <a:p>
            <a:pPr lvl="2" indent="0" eaLnBrk="1" fontAlgn="auto" latinLnBrk="0" hangingPunct="1">
              <a:lnSpc>
                <a:spcPct val="150000"/>
              </a:lnSpc>
              <a:spcBef>
                <a:spcPts val="0"/>
              </a:spcBef>
            </a:pPr>
            <a:r>
              <a:rPr lang="x-none" altLang="en-US" dirty="0"/>
              <a:t>$ sudo kvm -m 2048 -hda src/build/images/auron/latest/chromiumos_qemu_image.bin -net nic,model=e1000 -net user</a:t>
            </a:r>
            <a:endParaRPr lang="x-none" altLang="en-US" dirty="0"/>
          </a:p>
          <a:p>
            <a:pPr lvl="2" indent="0" eaLnBrk="1" fontAlgn="auto" latinLnBrk="0" hangingPunct="1">
              <a:lnSpc>
                <a:spcPct val="150000"/>
              </a:lnSpc>
              <a:spcBef>
                <a:spcPts val="0"/>
              </a:spcBef>
            </a:pPr>
            <a:r>
              <a:rPr lang="x-none" altLang="en-US" dirty="0"/>
              <a:t>(cr) $ sudo qemu-system-x86_64 -enable-kvm -m 1024 -cpu Broadwell -net nic,model=e1000 -net user -hda /mnt/host/source/src/build/images/fox_wtm2/latest/chromiumos_qemu_image.bin</a:t>
            </a:r>
            <a:endParaRPr lang="x-none" altLang="en-US" dirty="0"/>
          </a:p>
          <a:p>
            <a:pPr lvl="2" indent="0" eaLnBrk="1" fontAlgn="auto" latinLnBrk="0" hangingPunct="1">
              <a:lnSpc>
                <a:spcPct val="150000"/>
              </a:lnSpc>
              <a:spcBef>
                <a:spcPts val="0"/>
              </a:spcBef>
            </a:pPr>
            <a:r>
              <a:rPr lang="x-none" altLang="en-US" dirty="0"/>
              <a:t>Note: </a:t>
            </a:r>
            <a:r>
              <a:rPr lang="x-none" altLang="en-US" b="1" dirty="0"/>
              <a:t>Unlike system-wised QEMU</a:t>
            </a:r>
            <a:r>
              <a:rPr lang="x-none" altLang="en-US" dirty="0"/>
              <a:t>, the one in cros_sdk uses VNC server, hence you need to get a VNC viewer, you could use VNC Viewer app</a:t>
            </a:r>
            <a:endParaRPr lang="x-none" altLang="en-US" dirty="0"/>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6515100" cy="582930"/>
          </a:xfrm>
        </p:spPr>
        <p:txBody>
          <a:bodyPr/>
          <a:p>
            <a:r>
              <a:rPr lang="en-US"/>
              <a:t>Handling Large Log Files</a:t>
            </a:r>
            <a:endParaRPr lang="en-US"/>
          </a:p>
        </p:txBody>
      </p:sp>
      <p:sp>
        <p:nvSpPr>
          <p:cNvPr id="3" name="Content Placeholder 2"/>
          <p:cNvSpPr>
            <a:spLocks noGrp="1"/>
          </p:cNvSpPr>
          <p:nvPr>
            <p:ph idx="1"/>
          </p:nvPr>
        </p:nvSpPr>
        <p:spPr>
          <a:xfrm>
            <a:off x="610870" y="1175385"/>
            <a:ext cx="6208395" cy="3298825"/>
          </a:xfrm>
        </p:spPr>
        <p:txBody>
          <a:bodyPr/>
          <a:p>
            <a:pPr marL="0" indent="0">
              <a:buNone/>
            </a:pPr>
            <a:r>
              <a:rPr lang="en-US" sz="1200"/>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a:t>
            </a:r>
            <a:endParaRPr lang="en-US" sz="1200"/>
          </a:p>
          <a:p>
            <a:pPr marL="0" indent="0">
              <a:buNone/>
            </a:pPr>
            <a:endParaRPr lang="en-US" sz="1200"/>
          </a:p>
          <a:p>
            <a:pPr marL="0" indent="0">
              <a:buNone/>
            </a:pPr>
            <a:r>
              <a:rPr lang="en-US" sz="1200"/>
              <a:t>1. </a:t>
            </a:r>
            <a:r>
              <a:rPr lang="x-none" altLang="en-US" sz="1200"/>
              <a:t>If log is NOT concern, o</a:t>
            </a:r>
            <a:r>
              <a:rPr lang="en-US" sz="1200"/>
              <a:t>ne can do the following to keep Autotest from filling up the development machine </a:t>
            </a:r>
            <a:r>
              <a:rPr lang="x-none" altLang="en-US" sz="1200"/>
              <a:t>as the script on right.</a:t>
            </a:r>
            <a:endParaRPr lang="x-none" altLang="en-US" sz="1200"/>
          </a:p>
          <a:p>
            <a:pPr marL="0" indent="0">
              <a:buNone/>
            </a:pPr>
            <a:endParaRPr lang="x-none" altLang="en-US" sz="1200"/>
          </a:p>
          <a:p>
            <a:pPr marL="0" indent="0">
              <a:buNone/>
            </a:pPr>
            <a:r>
              <a:rPr lang="en-US" sz="1200"/>
              <a:t>2. If logs are a concern, we can increase the frequency of when log rotates happens by editing a few config files:</a:t>
            </a:r>
            <a:endParaRPr lang="en-US" sz="1200"/>
          </a:p>
          <a:p>
            <a:pPr marL="0" indent="0">
              <a:buNone/>
            </a:pPr>
            <a:r>
              <a:rPr lang="en-US" sz="1200"/>
              <a:t>On the Chrome OS device, edit /usr/sbin/chromeos-cleanup-logs by changi</a:t>
            </a:r>
            <a:r>
              <a:rPr lang="x-none" altLang="en-US" sz="1200"/>
              <a:t>ng as the right. After that, edit the value of "86400" in /etc/init/log-rotate.conf. This value represent the interval in seconds in which the "periodic_scheduler" init script calls "chromeos-cleanup-logs" to clean up the logs.</a:t>
            </a:r>
            <a:endParaRPr lang="x-none" altLang="en-US" sz="1200"/>
          </a:p>
        </p:txBody>
      </p:sp>
      <p:sp>
        <p:nvSpPr>
          <p:cNvPr id="4" name="Text Box 3"/>
          <p:cNvSpPr txBox="1"/>
          <p:nvPr/>
        </p:nvSpPr>
        <p:spPr>
          <a:xfrm>
            <a:off x="7166610" y="751840"/>
            <a:ext cx="4291330" cy="2225040"/>
          </a:xfrm>
          <a:prstGeom prst="rect">
            <a:avLst/>
          </a:prstGeom>
          <a:noFill/>
        </p:spPr>
        <p:txBody>
          <a:bodyPr wrap="square" rtlCol="0">
            <a:spAutoFit/>
          </a:bodyPr>
          <a:p>
            <a:r>
              <a:rPr lang="en-US" sz="1000"/>
              <a:t>base_sysinfo.py</a:t>
            </a:r>
            <a:endParaRPr lang="en-US" sz="1000"/>
          </a:p>
          <a:p>
            <a:r>
              <a:rPr lang="en-US" sz="1000"/>
              <a:t>diff --git a/client/bin/base_sysinfo.py b/client/bin/base_sysinfo.py</a:t>
            </a:r>
            <a:endParaRPr lang="en-US" sz="1000"/>
          </a:p>
          <a:p>
            <a:r>
              <a:rPr lang="en-US" sz="1000"/>
              <a:t>index 5f3487ec3..d4f488a7f 100644</a:t>
            </a:r>
            <a:endParaRPr lang="en-US" sz="1000"/>
          </a:p>
          <a:p>
            <a:r>
              <a:rPr lang="en-US" sz="1000"/>
              <a:t>--- a/client/bin/base_sysinfo.py</a:t>
            </a:r>
            <a:endParaRPr lang="en-US" sz="1000"/>
          </a:p>
          <a:p>
            <a:r>
              <a:rPr lang="en-US" sz="1000"/>
              <a:t>+++ b/client/bin/base_sysinfo.py</a:t>
            </a:r>
            <a:endParaRPr lang="en-US" sz="1000"/>
          </a:p>
          <a:p>
            <a:r>
              <a:rPr lang="en-US" sz="1000"/>
              <a:t>@@ -35,7 +35,6 @@ _DEFAULT_FILES_TO_LOG_PER_BOOT = [</a:t>
            </a:r>
            <a:endParaRPr lang="en-US" sz="1000"/>
          </a:p>
          <a:p>
            <a:r>
              <a:rPr lang="en-US" sz="1000"/>
              <a:t>     '/proc/interrupts',</a:t>
            </a:r>
            <a:endParaRPr lang="en-US" sz="1000"/>
          </a:p>
          <a:p>
            <a:r>
              <a:rPr lang="en-US" sz="1000"/>
              <a:t>     '/proc/partitions',</a:t>
            </a:r>
            <a:endParaRPr lang="en-US" sz="1000"/>
          </a:p>
          <a:p>
            <a:r>
              <a:rPr lang="en-US" sz="1000"/>
              <a:t>     '/var/log/bios_info.txt',</a:t>
            </a:r>
            <a:endParaRPr lang="en-US" sz="1000"/>
          </a:p>
          <a:p>
            <a:r>
              <a:rPr lang="en-US" sz="1000"/>
              <a:t>-    '/var/log/messages',</a:t>
            </a:r>
            <a:endParaRPr lang="en-US" sz="1000"/>
          </a:p>
          <a:p>
            <a:r>
              <a:rPr lang="en-US" sz="1000"/>
              <a:t>     '/var/log/storage_info.txt',</a:t>
            </a:r>
            <a:endParaRPr lang="en-US" sz="1000"/>
          </a:p>
          <a:p>
            <a:r>
              <a:rPr lang="en-US" sz="1000"/>
              <a:t> ] + list(constants.LOG_PSTORE_DIRS)</a:t>
            </a:r>
            <a:endParaRPr lang="en-US" sz="1000"/>
          </a:p>
          <a:p>
            <a:r>
              <a:rPr lang="en-US" sz="1000"/>
              <a:t> _DEFAULT_FILES_TO_LOG_BEFORE_ITERATION = [</a:t>
            </a:r>
            <a:endParaRPr lang="en-US" sz="1000"/>
          </a:p>
          <a:p>
            <a:r>
              <a:rPr lang="en-US" sz="1000"/>
              <a:t>lines 1-12/12 (END)</a:t>
            </a:r>
            <a:endParaRPr lang="en-US" sz="1000"/>
          </a:p>
        </p:txBody>
      </p:sp>
      <p:sp>
        <p:nvSpPr>
          <p:cNvPr id="5" name="Text Box 4"/>
          <p:cNvSpPr txBox="1"/>
          <p:nvPr/>
        </p:nvSpPr>
        <p:spPr>
          <a:xfrm>
            <a:off x="7172325" y="3307080"/>
            <a:ext cx="4799330" cy="2377440"/>
          </a:xfrm>
          <a:prstGeom prst="rect">
            <a:avLst/>
          </a:prstGeom>
          <a:noFill/>
        </p:spPr>
        <p:txBody>
          <a:bodyPr wrap="square" rtlCol="0">
            <a:spAutoFit/>
          </a:bodyPr>
          <a:p>
            <a:r>
              <a:rPr lang="en-US" sz="1000"/>
              <a:t>chromeos-cleanup-logs</a:t>
            </a:r>
            <a:endParaRPr lang="en-US" sz="1000"/>
          </a:p>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6" name="Text Box 5"/>
          <p:cNvSpPr txBox="1"/>
          <p:nvPr/>
        </p:nvSpPr>
        <p:spPr>
          <a:xfrm>
            <a:off x="632460" y="4574540"/>
            <a:ext cx="6250305" cy="1920240"/>
          </a:xfrm>
          <a:prstGeom prst="rect">
            <a:avLst/>
          </a:prstGeom>
          <a:noFill/>
        </p:spPr>
        <p:txBody>
          <a:bodyPr wrap="square" rtlCol="0">
            <a:spAutoFit/>
          </a:bodyPr>
          <a:p>
            <a:r>
              <a:rPr lang="en-US" sz="1000"/>
              <a:t>log-rotate.conf</a:t>
            </a:r>
            <a:endParaRPr lang="en-US" sz="1000"/>
          </a:p>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t>l</a:t>
            </a:r>
            <a:r>
              <a:rPr sz="2800"/>
              <a:t>og_reaper: Utility to extract information from ChromeOS log</a:t>
            </a:r>
            <a:endParaRPr sz="2800"/>
          </a:p>
        </p:txBody>
      </p:sp>
      <p:sp>
        <p:nvSpPr>
          <p:cNvPr id="3" name="Content Placeholder 2"/>
          <p:cNvSpPr>
            <a:spLocks noGrp="1"/>
          </p:cNvSpPr>
          <p:nvPr>
            <p:ph idx="1"/>
          </p:nvPr>
        </p:nvSpPr>
        <p:spPr/>
        <p:txBody>
          <a:bodyPr/>
          <a:p>
            <a:pPr marL="0" indent="0">
              <a:buNone/>
            </a:pPr>
            <a:r>
              <a:rPr lang="en-US" sz="1200"/>
              <a:t>The log_reaper is developed to help developers to process and analyze, logs from rsyslogd like /var/log/messages from DUT. At this time it supports</a:t>
            </a:r>
            <a:endParaRPr lang="en-US" sz="1200"/>
          </a:p>
          <a:p>
            <a:pPr marL="0" indent="0">
              <a:buNone/>
            </a:pPr>
            <a:endParaRPr lang="en-US" sz="1200"/>
          </a:p>
          <a:p>
            <a:pPr marL="0" indent="0">
              <a:buNone/>
            </a:pPr>
            <a:r>
              <a:rPr lang="en-US" sz="1200"/>
              <a:t>    Extract log lines from components you specified, or filter out log lines from components you exclude</a:t>
            </a:r>
            <a:endParaRPr lang="en-US" sz="1200"/>
          </a:p>
          <a:p>
            <a:pPr marL="0" indent="0">
              <a:buNone/>
            </a:pPr>
            <a:r>
              <a:rPr lang="en-US" sz="1200"/>
              <a:t>    Strip volatile elements like timestamps and pids from the header of log. The output will make it much easier when you try to compare two log files in an external diff software</a:t>
            </a:r>
            <a:endParaRPr lang="en-US" sz="1200"/>
          </a:p>
          <a:p>
            <a:pPr marL="0" indent="0">
              <a:buNone/>
            </a:pPr>
            <a:r>
              <a:rPr lang="en-US" sz="1200"/>
              <a:t>    It can run on both host and DUT which is flashed with a dev build with python.</a:t>
            </a:r>
            <a:endParaRPr lang="en-US" sz="1200"/>
          </a:p>
          <a:p>
            <a:pPr marL="0" indent="0">
              <a:buNone/>
            </a:pPr>
            <a:endParaRPr lang="en-US" sz="1200"/>
          </a:p>
          <a:p>
            <a:pPr marL="0" indent="0">
              <a:buNone/>
            </a:pPr>
            <a:r>
              <a:rPr lang="en-US" sz="1200"/>
              <a:t>Where It Lives</a:t>
            </a:r>
            <a:endParaRPr lang="en-US" sz="1200"/>
          </a:p>
          <a:p>
            <a:pPr marL="0" indent="0">
              <a:buNone/>
            </a:pPr>
            <a:r>
              <a:rPr lang="en-US" sz="1200"/>
              <a:t>https://chromium-review.googlesource.com/c/chromiumos/platform/crosutils/+/1401466</a:t>
            </a:r>
            <a:endParaRPr lang="en-US" sz="1200"/>
          </a:p>
          <a:p>
            <a:pPr marL="0" indent="0">
              <a:buNone/>
            </a:pPr>
            <a:endParaRPr lang="en-US" sz="1200"/>
          </a:p>
          <a:p>
            <a:pPr marL="0" indent="0">
              <a:buNone/>
            </a:pPr>
            <a:r>
              <a:rPr lang="en-US" sz="1200"/>
              <a:t>Usage</a:t>
            </a:r>
            <a:endParaRPr lang="en-US" sz="1200"/>
          </a:p>
          <a:p>
            <a:pPr marL="0" indent="0">
              <a:buNone/>
            </a:pPr>
            <a:endParaRPr lang="en-US" sz="1200"/>
          </a:p>
          <a:p>
            <a:pPr marL="0" indent="0">
              <a:buNone/>
            </a:pPr>
            <a:r>
              <a:rPr lang="en-US" sz="1200"/>
              <a:t>./log_reaper.py --help</a:t>
            </a:r>
            <a:endParaRPr lang="en-US" sz="1200"/>
          </a:p>
          <a:p>
            <a:pPr marL="0" indent="0">
              <a:buNone/>
            </a:pPr>
            <a:endParaRPr lang="en-US" sz="1200"/>
          </a:p>
          <a:p>
            <a:pPr marL="0" indent="0">
              <a:buNone/>
            </a:pPr>
            <a:r>
              <a:rPr lang="en-US" sz="1200"/>
              <a:t>Examples</a:t>
            </a:r>
            <a:endParaRPr lang="en-US" sz="1200"/>
          </a:p>
          <a:p>
            <a:pPr marL="0" indent="0">
              <a:buNone/>
            </a:pPr>
            <a:r>
              <a:rPr lang="en-US" sz="1200"/>
              <a:t>Let's see you have a piece of log like this in a file named "messages":</a:t>
            </a:r>
            <a:endParaRPr lang="en-US" sz="1200"/>
          </a:p>
          <a:p>
            <a:pPr marL="0" indent="0">
              <a:buNone/>
            </a:pPr>
            <a:r>
              <a:rPr lang="en-US" sz="1200"/>
              <a:t>    2018-04-13T11:55:38.863095-07:00 INFO kernel: [    0.000000] x86/fpu: Supporting XSAVE feature 0x002: 'SSE registers'</a:t>
            </a:r>
            <a:endParaRPr lang="en-US" sz="1200"/>
          </a:p>
          <a:p>
            <a:pPr marL="0" indent="0">
              <a:buNone/>
            </a:pPr>
            <a:r>
              <a:rPr lang="en-US" sz="1200"/>
              <a:t>    2018-04-13T12:04:31.314302-07:00 INFO avahi-daemon[1217]: Registering new address record for 100.115.92.1 on arcbr0.IPv4.</a:t>
            </a:r>
            <a:endParaRPr lang="en-US" sz="1200"/>
          </a:p>
          <a:p>
            <a:pPr marL="0" indent="0">
              <a:buNone/>
            </a:pPr>
            <a:r>
              <a:rPr lang="en-US" sz="1200"/>
              <a:t>    2018-04-13T12:04:38.418000-07:00 INFO sshd[2920]: Connection closed by authenticating user root 127.0.0.1 port 42160 [preauth]</a:t>
            </a:r>
            <a:endParaRPr lang="en-US" sz="1200"/>
          </a:p>
          <a:p>
            <a:pPr marL="0" indent="0">
              <a:buNone/>
            </a:pPr>
            <a:r>
              <a:rPr lang="en-US" sz="1200"/>
              <a:t>    ...</a:t>
            </a:r>
            <a:endParaRPr lang="en-US" sz="1200"/>
          </a:p>
          <a:p>
            <a:pPr marL="0" indent="0">
              <a:buNone/>
            </a:pPr>
            <a:r>
              <a:rPr lang="en-US" sz="1200"/>
              <a:t>To extract logs only from kernel AND sshd:</a:t>
            </a:r>
            <a:endParaRPr lang="en-US" sz="1200"/>
          </a:p>
          <a:p>
            <a:pPr marL="0" indent="0">
              <a:buNone/>
            </a:pPr>
            <a:r>
              <a:rPr lang="en-US" sz="1200"/>
              <a:t>./log_reaper.py -c kernel:sshd messages</a:t>
            </a:r>
            <a:endParaRPr lang="en-US" sz="12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sz="4800"/>
              <a:t>Chromuim OS Running Model</a:t>
            </a:r>
            <a:endParaRPr lang="en-US" altLang="zh-CN" sz="48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5000" lnSpcReduction="20000"/>
          </a:bodyPr>
          <a:lstStyle/>
          <a:p>
            <a:pPr eaLnBrk="1" fontAlgn="auto" latinLnBrk="0" hangingPunct="1">
              <a:lnSpc>
                <a:spcPct val="150000"/>
              </a:lnSpc>
              <a:spcBef>
                <a:spcPts val="0"/>
              </a:spcBef>
            </a:pPr>
            <a:r>
              <a:rPr lang="zh-CN" altLang="en-US"/>
              <a:t>In the render process:</a:t>
            </a:r>
            <a:endParaRPr lang="zh-CN" altLang="en-US"/>
          </a:p>
          <a:p>
            <a:pPr lvl="1" eaLnBrk="1" fontAlgn="auto" latinLnBrk="0" hangingPunct="1">
              <a:lnSpc>
                <a:spcPct val="150000"/>
              </a:lnSpc>
              <a:spcBef>
                <a:spcPts val="0"/>
              </a:spcBef>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eaLnBrk="1" fontAlgn="auto" latinLnBrk="0" hangingPunct="1">
              <a:lnSpc>
                <a:spcPct val="150000"/>
              </a:lnSpc>
              <a:spcBef>
                <a:spcPts val="0"/>
              </a:spcBef>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eaLnBrk="1" fontAlgn="auto" latinLnBrk="0" hangingPunct="1">
              <a:lnSpc>
                <a:spcPct val="150000"/>
              </a:lnSpc>
              <a:spcBef>
                <a:spcPts val="0"/>
              </a:spcBef>
            </a:pPr>
            <a:r>
              <a:rPr lang="zh-CN" altLang="en-US"/>
              <a:t>In the browser process:</a:t>
            </a:r>
            <a:endParaRPr lang="zh-CN" altLang="en-US"/>
          </a:p>
          <a:p>
            <a:pPr lvl="1" eaLnBrk="1" fontAlgn="auto" latinLnBrk="0" hangingPunct="1">
              <a:lnSpc>
                <a:spcPct val="150000"/>
              </a:lnSpc>
              <a:spcBef>
                <a:spcPts val="0"/>
              </a:spcBef>
            </a:pPr>
            <a:r>
              <a:rPr lang="zh-CN" altLang="en-US"/>
              <a:t>The Browser object represents a top-level browser window.</a:t>
            </a:r>
            <a:endParaRPr lang="zh-CN" altLang="en-US"/>
          </a:p>
          <a:p>
            <a:pPr lvl="1" eaLnBrk="1" fontAlgn="auto" latinLnBrk="0" hangingPunct="1">
              <a:lnSpc>
                <a:spcPct val="150000"/>
              </a:lnSpc>
              <a:spcBef>
                <a:spcPts val="0"/>
              </a:spcBef>
            </a:pPr>
            <a:r>
              <a:rPr lang="zh-CN" altLang="en-US"/>
              <a:t>The RenderProcessHost object represents the browser side of a single browser ↔ renderer IPC connection. There is one RenderProcessHost in the browser process for each render process.</a:t>
            </a:r>
            <a:endParaRPr lang="zh-CN" altLang="en-US"/>
          </a:p>
          <a:p>
            <a:pPr lvl="1" eaLnBrk="1" fontAlgn="auto" latinLnBrk="0" hangingPunct="1">
              <a:lnSpc>
                <a:spcPct val="150000"/>
              </a:lnSpc>
              <a:spcBef>
                <a:spcPts val="0"/>
              </a:spcBef>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57500" lnSpcReduction="20000"/>
          </a:bodyPr>
          <a:lstStyle/>
          <a:p>
            <a:pPr eaLnBrk="1" fontAlgn="auto" latinLnBrk="0" hangingPunct="1">
              <a:lnSpc>
                <a:spcPct val="150000"/>
              </a:lnSpc>
              <a:spcBef>
                <a:spcPts val="0"/>
              </a:spcBef>
            </a:pPr>
            <a:r>
              <a:rPr lang="zh-CN" altLang="en-US"/>
              <a:t>Chromium supports four different models that affect how the browser allocates pages into renderer processes. </a:t>
            </a:r>
            <a:endParaRPr lang="zh-CN" altLang="en-US"/>
          </a:p>
          <a:p>
            <a:pPr lvl="1" eaLnBrk="1" fontAlgn="auto" latinLnBrk="0" hangingPunct="1">
              <a:lnSpc>
                <a:spcPct val="150000"/>
              </a:lnSpc>
              <a:spcBef>
                <a:spcPts val="0"/>
              </a:spcBef>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eaLnBrk="1" fontAlgn="auto" latinLnBrk="0" hangingPunct="1">
              <a:lnSpc>
                <a:spcPct val="150000"/>
              </a:lnSpc>
              <a:spcBef>
                <a:spcPts val="0"/>
              </a:spcBef>
            </a:pPr>
            <a:r>
              <a:rPr lang="en-US" altLang="zh-CN"/>
              <a:t>Process-per-site: O</a:t>
            </a:r>
            <a:r>
              <a:rPr lang="zh-CN" altLang="en-US"/>
              <a:t>ne process for all instances of a web site</a:t>
            </a:r>
            <a:r>
              <a:rPr lang="en-US" altLang="zh-CN"/>
              <a:t>;</a:t>
            </a:r>
            <a:endParaRPr lang="zh-CN" altLang="en-US"/>
          </a:p>
          <a:p>
            <a:pPr lvl="1" eaLnBrk="1" fontAlgn="auto" latinLnBrk="0" hangingPunct="1">
              <a:lnSpc>
                <a:spcPct val="150000"/>
              </a:lnSpc>
              <a:spcBef>
                <a:spcPts val="0"/>
              </a:spcBef>
            </a:pPr>
            <a:r>
              <a:rPr lang="en-US" altLang="zh-CN"/>
              <a:t>Process-per-tab: O</a:t>
            </a:r>
            <a:r>
              <a:rPr lang="zh-CN" altLang="en-US"/>
              <a:t>ne process for each group of connected tabs</a:t>
            </a:r>
            <a:r>
              <a:rPr lang="en-US" altLang="zh-CN"/>
              <a:t>;</a:t>
            </a:r>
            <a:endParaRPr lang="zh-CN" altLang="en-US"/>
          </a:p>
          <a:p>
            <a:pPr lvl="1" eaLnBrk="1" fontAlgn="auto" latinLnBrk="0" hangingPunct="1">
              <a:lnSpc>
                <a:spcPct val="150000"/>
              </a:lnSpc>
              <a:spcBef>
                <a:spcPts val="0"/>
              </a:spcBef>
            </a:pPr>
            <a:r>
              <a:rPr lang="en-US" altLang="zh-CN"/>
              <a:t>Single process: E</a:t>
            </a:r>
            <a:r>
              <a:rPr lang="zh-CN" altLang="en-US"/>
              <a:t>verything in a single process. </a:t>
            </a:r>
            <a:endParaRPr lang="zh-CN" altLang="en-US"/>
          </a:p>
          <a:p>
            <a:pPr lvl="1" eaLnBrk="1" fontAlgn="auto" latinLnBrk="0" hangingPunct="1">
              <a:lnSpc>
                <a:spcPct val="150000"/>
              </a:lnSpc>
              <a:spcBef>
                <a:spcPts val="0"/>
              </a:spcBef>
            </a:pPr>
            <a:r>
              <a:rPr lang="zh-CN" altLang="en-US"/>
              <a:t>These models differ in whether they reflect the origin of the content, the relationships between tabs, or both.</a:t>
            </a:r>
            <a:endParaRPr lang="zh-CN" altLang="en-US"/>
          </a:p>
          <a:p>
            <a:pPr lvl="0" eaLnBrk="1" fontAlgn="auto" latinLnBrk="0" hangingPunct="1">
              <a:lnSpc>
                <a:spcPct val="150000"/>
              </a:lnSpc>
              <a:spcBef>
                <a:spcPts val="0"/>
              </a:spcBef>
            </a:pPr>
            <a:r>
              <a:rPr lang="zh-CN" altLang="en-US"/>
              <a:t>Sandboxes and </a:t>
            </a:r>
            <a:r>
              <a:rPr lang="en-US" altLang="zh-CN"/>
              <a:t>P</a:t>
            </a:r>
            <a:r>
              <a:rPr lang="zh-CN" altLang="en-US"/>
              <a:t>lug-ins</a:t>
            </a:r>
            <a:endParaRPr lang="zh-CN" altLang="en-US"/>
          </a:p>
          <a:p>
            <a:pPr lvl="1" eaLnBrk="1" fontAlgn="auto" latinLnBrk="0" hangingPunct="1">
              <a:lnSpc>
                <a:spcPct val="150000"/>
              </a:lnSpc>
              <a:spcBef>
                <a:spcPts val="0"/>
              </a:spcBef>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eaLnBrk="1" fontAlgn="auto" latinLnBrk="0" hangingPunct="1">
              <a:lnSpc>
                <a:spcPct val="150000"/>
              </a:lnSpc>
              <a:spcBef>
                <a:spcPts val="0"/>
              </a:spcBef>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260"/>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3055" y="1362075"/>
            <a:ext cx="7488555" cy="3794760"/>
          </a:xfrm>
          <a:prstGeom prst="rect">
            <a:avLst/>
          </a:prstGeom>
          <a:noFill/>
        </p:spPr>
        <p:txBody>
          <a:bodyPr wrap="square" rtlCol="0">
            <a:spAutoFit/>
          </a:bodyPr>
          <a:lstStyle/>
          <a:p>
            <a:pPr algn="l" fontAlgn="auto">
              <a:lnSpc>
                <a:spcPct val="150000"/>
              </a:lnSpc>
            </a:pPr>
            <a:r>
              <a:rPr lang="en-US">
                <a:latin typeface="Abyssinica SIL" charset="0"/>
              </a:rPr>
              <a:t>Ozone-gbm</a:t>
            </a:r>
            <a:endParaRPr lang="en-US">
              <a:latin typeface="Abyssinica SIL" charset="0"/>
            </a:endParaRPr>
          </a:p>
          <a:p>
            <a:pPr marL="285750" indent="-285750" algn="l" fontAlgn="auto">
              <a:lnSpc>
                <a:spcPct val="150000"/>
              </a:lnSpc>
              <a:buFont typeface="Arial" charset="0"/>
              <a:buChar char="•"/>
            </a:pPr>
            <a:r>
              <a:rPr lang="en-US" sz="1600">
                <a:latin typeface="Abyssinica SIL" charset="0"/>
              </a:rPr>
              <a:t>Ozone-gbm is one of the Ozone backends that allows ChromeOS to interact directly with DRM/KMS and evdev to remove the X11 dependency. </a:t>
            </a:r>
            <a:endParaRPr lang="en-US" sz="1600">
              <a:latin typeface="Abyssinica SIL" charset="0"/>
            </a:endParaRPr>
          </a:p>
          <a:p>
            <a:pPr marL="285750" indent="-285750" algn="l" fontAlgn="auto">
              <a:lnSpc>
                <a:spcPct val="150000"/>
              </a:lnSpc>
              <a:buFont typeface="Arial" charset="0"/>
              <a:buChar char="•"/>
            </a:pPr>
            <a:r>
              <a:rPr lang="en-US" sz="1600">
                <a:latin typeface="Abyssinica SIL" charset="0"/>
              </a:rPr>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latin typeface="Abyssinica SIL" charset="0"/>
            </a:endParaRPr>
          </a:p>
        </p:txBody>
      </p:sp>
      <p:pic>
        <p:nvPicPr>
          <p:cNvPr id="7" name="Picture 6"/>
          <p:cNvPicPr>
            <a:picLocks noChangeAspect="1"/>
          </p:cNvPicPr>
          <p:nvPr/>
        </p:nvPicPr>
        <p:blipFill>
          <a:blip r:embed="rId3"/>
          <a:stretch>
            <a:fillRect/>
          </a:stretch>
        </p:blipFill>
        <p:spPr>
          <a:xfrm>
            <a:off x="675640" y="4210685"/>
            <a:ext cx="4361815" cy="21431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95"/>
            <a:ext cx="10515600" cy="5455920"/>
          </a:xfrm>
        </p:spPr>
        <p:txBody>
          <a:bodyPr>
            <a:normAutofit fontScale="62500" lnSpcReduction="20000"/>
          </a:bodyPr>
          <a:lstStyle/>
          <a:p>
            <a:pPr indent="0" eaLnBrk="1" fontAlgn="auto" latinLnBrk="0" hangingPunct="1">
              <a:lnSpc>
                <a:spcPct val="150000"/>
              </a:lnSpc>
              <a:spcBef>
                <a:spcPts val="0"/>
              </a:spcBef>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indent="0" eaLnBrk="1" fontAlgn="auto" latinLnBrk="0" hangingPunct="1">
              <a:lnSpc>
                <a:spcPct val="150000"/>
              </a:lnSpc>
              <a:spcBef>
                <a:spcPts val="0"/>
              </a:spcBef>
            </a:pPr>
            <a:r>
              <a:rPr lang="en-US" altLang="en-US" dirty="0" err="1"/>
              <a:t>mkdir</a:t>
            </a:r>
            <a:r>
              <a:rPr lang="en-US" altLang="en-US" dirty="0"/>
              <a:t> /</a:t>
            </a:r>
            <a:r>
              <a:rPr lang="en-US" altLang="en-US" dirty="0" err="1"/>
              <a:t>usr</a:t>
            </a:r>
            <a:r>
              <a:rPr lang="en-US" altLang="en-US" dirty="0"/>
              <a:t>/local/portage/metadata</a:t>
            </a:r>
            <a:endParaRPr lang="en-US" altLang="en-US" dirty="0"/>
          </a:p>
          <a:p>
            <a:pPr lvl="1" indent="0" eaLnBrk="1" fontAlgn="auto" latinLnBrk="0" hangingPunct="1">
              <a:lnSpc>
                <a:spcPct val="150000"/>
              </a:lnSpc>
              <a:spcBef>
                <a:spcPts val="0"/>
              </a:spcBef>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indent="0" eaLnBrk="1" fontAlgn="auto" latinLnBrk="0" hangingPunct="1">
              <a:lnSpc>
                <a:spcPct val="150000"/>
              </a:lnSpc>
              <a:spcBef>
                <a:spcPts val="0"/>
              </a:spcBef>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657350"/>
            <a:ext cx="11477626" cy="4779717"/>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74640"/>
          </a:xfrm>
          <a:prstGeom prst="rect">
            <a:avLst/>
          </a:prstGeom>
        </p:spPr>
        <p:txBody>
          <a:bodyPr wrap="square">
            <a:spAutoFit/>
          </a:bodyPr>
          <a:lstStyle/>
          <a:p>
            <a:pPr fontAlgn="auto">
              <a:lnSpc>
                <a:spcPct val="100000"/>
              </a:lnSpc>
            </a:pPr>
            <a:r>
              <a:rPr lang="en-US" dirty="0">
                <a:solidFill>
                  <a:srgbClr val="333333"/>
                </a:solidFill>
                <a:latin typeface="Ubuntu Beta"/>
              </a:rPr>
              <a:t>3D operation can be divided into two groups:</a:t>
            </a:r>
            <a:endParaRPr lang="en-US" dirty="0">
              <a:solidFill>
                <a:srgbClr val="333333"/>
              </a:solidFill>
              <a:latin typeface="Ubuntu Beta"/>
            </a:endParaRPr>
          </a:p>
          <a:p>
            <a:pPr fontAlgn="auto">
              <a:lnSpc>
                <a:spcPct val="100000"/>
              </a:lnSpc>
            </a:pPr>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pPr fontAlgn="auto">
              <a:lnSpc>
                <a:spcPct val="100000"/>
              </a:lnSpc>
            </a:pPr>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pPr fontAlgn="auto">
              <a:lnSpc>
                <a:spcPct val="100000"/>
              </a:lnSpc>
            </a:pPr>
            <a:r>
              <a:rPr lang="en-US" dirty="0"/>
              <a:t>The X server itself is composed of a "core", "extension modules", and hardware-specific "drivers".</a:t>
            </a:r>
            <a:endParaRPr lang="en-US" dirty="0"/>
          </a:p>
          <a:p>
            <a:pPr fontAlgn="auto">
              <a:lnSpc>
                <a:spcPct val="100000"/>
              </a:lnSpc>
            </a:pPr>
            <a:r>
              <a:rPr lang="en-US" dirty="0"/>
              <a:t>Extension modules add various technologies such as graphics acceleration, video acceleration, font support, compositing, screen resizing, and so forth.</a:t>
            </a:r>
            <a:endParaRPr lang="en-US" dirty="0"/>
          </a:p>
          <a:p>
            <a:pPr fontAlgn="auto">
              <a:lnSpc>
                <a:spcPct val="100000"/>
              </a:lnSpc>
            </a:pPr>
            <a:r>
              <a:rPr lang="en-US" dirty="0"/>
              <a:t>Video and input device drivers contain logic for translating between general X operations and the specific register-level operations particular to the given piece of hardware.</a:t>
            </a:r>
            <a:endParaRPr lang="en-US" dirty="0"/>
          </a:p>
          <a:p>
            <a:pPr fontAlgn="auto">
              <a:lnSpc>
                <a:spcPct val="100000"/>
              </a:lnSpc>
            </a:pPr>
            <a:r>
              <a:rPr lang="en-US" dirty="0"/>
              <a:t>"the video driver", actually for a given video card there are three different kinds of drivers.</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930" y="225425"/>
            <a:ext cx="9500870" cy="6306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endParaRPr lang="en-US" sz="3600" dirty="0"/>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endParaRPr lang="en-US" sz="8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fontScale="62500"/>
          </a:bodyPr>
          <a:lstStyle/>
          <a:p>
            <a:pPr eaLnBrk="1" fontAlgn="auto" latinLnBrk="0" hangingPunct="1">
              <a:lnSpc>
                <a:spcPct val="150000"/>
              </a:lnSpc>
              <a:spcBef>
                <a:spcPts val="0"/>
              </a:spcBef>
            </a:pPr>
            <a:r>
              <a:rPr lang="zh-CN" altLang="en-US"/>
              <a:t>Selecting the output-device, resolution, and scan-out buffers is called “modesetting”.</a:t>
            </a:r>
            <a:endParaRPr lang="zh-CN" altLang="en-US"/>
          </a:p>
          <a:p>
            <a:pPr eaLnBrk="1" fontAlgn="auto" latinLnBrk="0" hangingPunct="1">
              <a:lnSpc>
                <a:spcPct val="150000"/>
              </a:lnSpc>
              <a:spcBef>
                <a:spcPts val="0"/>
              </a:spcBef>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eaLnBrk="1" fontAlgn="auto" latinLnBrk="0" hangingPunct="1">
              <a:lnSpc>
                <a:spcPct val="150000"/>
              </a:lnSpc>
              <a:spcBef>
                <a:spcPts val="0"/>
              </a:spcBef>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eaLnBrk="1" fontAlgn="auto" latinLnBrk="0" hangingPunct="1">
              <a:lnSpc>
                <a:spcPct val="150000"/>
              </a:lnSpc>
              <a:spcBef>
                <a:spcPts val="0"/>
              </a:spcBef>
            </a:pPr>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8320"/>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70000"/>
          </a:bodyPr>
          <a:lstStyle/>
          <a:p>
            <a:pPr eaLnBrk="1" fontAlgn="auto" latinLnBrk="0" hangingPunct="1">
              <a:lnSpc>
                <a:spcPct val="150000"/>
              </a:lnSpc>
              <a:spcBef>
                <a:spcPts val="0"/>
              </a:spcBef>
            </a:pPr>
            <a:r>
              <a:rPr lang="en-US"/>
              <a:t>ALSA System on Chip (ASoC) 架构</a:t>
            </a:r>
            <a:endParaRPr lang="en-US"/>
          </a:p>
          <a:p>
            <a:pPr lvl="1" eaLnBrk="1" fontAlgn="auto" latinLnBrk="0" hangingPunct="1">
              <a:lnSpc>
                <a:spcPct val="150000"/>
              </a:lnSpc>
              <a:spcBef>
                <a:spcPts val="0"/>
              </a:spcBef>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eaLnBrk="1" fontAlgn="auto" latinLnBrk="0" hangingPunct="1">
              <a:lnSpc>
                <a:spcPct val="150000"/>
              </a:lnSpc>
              <a:spcBef>
                <a:spcPts val="0"/>
              </a:spcBef>
            </a:pPr>
            <a:r>
              <a:rPr lang="en-US"/>
              <a:t>codec driver: </a:t>
            </a:r>
            <a:r>
              <a:rPr lang="en-US">
                <a:sym typeface="+mn-ea"/>
              </a:rPr>
              <a:t>负责处理与codec相关的行为;</a:t>
            </a:r>
            <a:endParaRPr lang="en-US"/>
          </a:p>
          <a:p>
            <a:pPr lvl="1" eaLnBrk="1" fontAlgn="auto" latinLnBrk="0" hangingPunct="1">
              <a:lnSpc>
                <a:spcPct val="150000"/>
              </a:lnSpc>
              <a:spcBef>
                <a:spcPts val="0"/>
              </a:spcBef>
            </a:pPr>
            <a:r>
              <a:rPr lang="en-US"/>
              <a:t>platform driver: </a:t>
            </a:r>
            <a:r>
              <a:rPr lang="en-US">
                <a:sym typeface="+mn-ea"/>
              </a:rPr>
              <a:t>负责SoC端的行为;</a:t>
            </a:r>
            <a:endParaRPr lang="en-US">
              <a:sym typeface="+mn-ea"/>
            </a:endParaRPr>
          </a:p>
          <a:p>
            <a:pPr lvl="1" eaLnBrk="1" fontAlgn="auto" latinLnBrk="0" hangingPunct="1">
              <a:lnSpc>
                <a:spcPct val="150000"/>
              </a:lnSpc>
              <a:spcBef>
                <a:spcPts val="0"/>
              </a:spcBef>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12445" y="416560"/>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790"/>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57500" lnSpcReduction="20000"/>
          </a:bodyPr>
          <a:lstStyle/>
          <a:p>
            <a:pPr eaLnBrk="1" fontAlgn="auto" latinLnBrk="0" hangingPunct="1">
              <a:lnSpc>
                <a:spcPct val="150000"/>
              </a:lnSpc>
              <a:spcBef>
                <a:spcPts val="0"/>
              </a:spcBef>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eaLnBrk="1" fontAlgn="auto" latinLnBrk="0" hangingPunct="1">
              <a:lnSpc>
                <a:spcPct val="150000"/>
              </a:lnSpc>
              <a:spcBef>
                <a:spcPts val="0"/>
              </a:spcBef>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5000" lnSpcReduction="20000"/>
          </a:bodyPr>
          <a:lstStyle/>
          <a:p>
            <a:pPr eaLnBrk="1" fontAlgn="auto" latinLnBrk="0" hangingPunct="1">
              <a:lnSpc>
                <a:spcPct val="150000"/>
              </a:lnSpc>
              <a:spcBef>
                <a:spcPts val="0"/>
              </a:spcBef>
            </a:pPr>
            <a:r>
              <a:rPr lang="zh-CN" altLang="en-US"/>
              <a:t>rt5640_dapm_routes基本上就是个路网，看的方式很简单，就是</a:t>
            </a:r>
            <a:endParaRPr lang="zh-CN" altLang="en-US"/>
          </a:p>
          <a:p>
            <a:pPr lvl="1" eaLnBrk="1" fontAlgn="auto" latinLnBrk="0" hangingPunct="1">
              <a:lnSpc>
                <a:spcPct val="150000"/>
              </a:lnSpc>
              <a:spcBef>
                <a:spcPts val="0"/>
              </a:spcBef>
            </a:pPr>
            <a:r>
              <a:rPr lang="zh-CN" altLang="en-US"/>
              <a:t>{终点, 开关, 起点}, 随便举个例:</a:t>
            </a:r>
            <a:endParaRPr lang="zh-CN" altLang="en-US"/>
          </a:p>
          <a:p>
            <a:pPr lvl="1" eaLnBrk="1" fontAlgn="auto" latinLnBrk="0" hangingPunct="1">
              <a:lnSpc>
                <a:spcPct val="150000"/>
              </a:lnSpc>
              <a:spcBef>
                <a:spcPts val="0"/>
              </a:spcBef>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eaLnBrk="1" fontAlgn="auto" latinLnBrk="0" hangingPunct="1">
              <a:lnSpc>
                <a:spcPct val="150000"/>
              </a:lnSpc>
              <a:spcBef>
                <a:spcPts val="0"/>
              </a:spcBef>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eaLnBrk="1" fontAlgn="auto" latinLnBrk="0" hangingPunct="1">
              <a:lnSpc>
                <a:spcPct val="150000"/>
              </a:lnSpc>
              <a:spcBef>
                <a:spcPts val="0"/>
              </a:spcBef>
            </a:pPr>
            <a:r>
              <a:rPr lang="zh-CN" altLang="en-US"/>
              <a:t>如果终点的类型是_MUX的话，命名方式则终点本身就会是一个控制项的名字，中间的开关则是这个控制项的选项之一，例如</a:t>
            </a:r>
            <a:endParaRPr lang="zh-CN" altLang="en-US"/>
          </a:p>
          <a:p>
            <a:pPr lvl="1" eaLnBrk="1" fontAlgn="auto" latinLnBrk="0" hangingPunct="1">
              <a:lnSpc>
                <a:spcPct val="150000"/>
              </a:lnSpc>
              <a:spcBef>
                <a:spcPts val="0"/>
              </a:spcBef>
            </a:pPr>
            <a:r>
              <a:rPr lang="zh-CN" altLang="en-US"/>
              <a:t>{"Stereo ADC L2 Mux", "DMIC1", "DMIC L1"}的控制项为"Stereo ADC L2 Mux"。</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endParaRPr lang="zh-CN" altLang="en-US"/>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45000" lnSpcReduction="20000"/>
          </a:bodyPr>
          <a:lstStyle/>
          <a:p>
            <a:pPr eaLnBrk="1" fontAlgn="auto" latinLnBrk="0" hangingPunct="1">
              <a:lnSpc>
                <a:spcPct val="150000"/>
              </a:lnSpc>
              <a:spcBef>
                <a:spcPts val="0"/>
              </a:spcBef>
            </a:pPr>
            <a:r>
              <a:rPr lang="zh-CN" altLang="en-US"/>
              <a:t>呼叫snd_soc_register_codec的时候除了soc_codec_dev_rt5640之外还有一个很重要的参数就是rt5640_dai，rt5640_dai定义了rt5640的I2S介面的一些资讯，</a:t>
            </a:r>
            <a:endParaRPr lang="zh-CN" altLang="en-US"/>
          </a:p>
          <a:p>
            <a:pPr eaLnBrk="1" fontAlgn="auto" latinLnBrk="0" hangingPunct="1">
              <a:lnSpc>
                <a:spcPct val="150000"/>
              </a:lnSpc>
              <a:spcBef>
                <a:spcPts val="0"/>
              </a:spcBef>
            </a:pPr>
            <a:r>
              <a:rPr lang="en-US" altLang="zh-CN">
                <a:sym typeface="+mn-ea"/>
              </a:rPr>
              <a:t>.</a:t>
            </a:r>
            <a:r>
              <a:rPr lang="zh-CN" altLang="en-US">
                <a:sym typeface="+mn-ea"/>
              </a:rPr>
              <a:t>name = "rt5640-aif1", 表示这个dai的名字，将被使用在machine driver dai link的codec_name中，</a:t>
            </a:r>
            <a:endParaRPr lang="zh-CN" altLang="en-US"/>
          </a:p>
          <a:p>
            <a:pPr eaLnBrk="1" fontAlgn="auto" latinLnBrk="0" hangingPunct="1">
              <a:lnSpc>
                <a:spcPct val="150000"/>
              </a:lnSpc>
              <a:spcBef>
                <a:spcPts val="0"/>
              </a:spcBef>
            </a:pPr>
            <a:r>
              <a:rPr lang="zh-CN" altLang="en-US">
                <a:sym typeface="+mn-ea"/>
              </a:rPr>
              <a:t>.id = RT5640_AIF1, 用来分辨rt5640的不同dai，</a:t>
            </a:r>
            <a:endParaRPr lang="zh-CN" altLang="en-US"/>
          </a:p>
          <a:p>
            <a:pPr eaLnBrk="1" fontAlgn="auto" latinLnBrk="0" hangingPunct="1">
              <a:lnSpc>
                <a:spcPct val="150000"/>
              </a:lnSpc>
              <a:spcBef>
                <a:spcPts val="0"/>
              </a:spcBef>
            </a:pPr>
            <a:r>
              <a:rPr lang="zh-CN" altLang="en-US">
                <a:sym typeface="+mn-ea"/>
              </a:rPr>
              <a:t>.stream_name 用在rt5640_dapm_widgets，将DAI跟dapm的地图做一个连接，</a:t>
            </a:r>
            <a:endParaRPr lang="zh-CN" altLang="en-US"/>
          </a:p>
          <a:p>
            <a:pPr eaLnBrk="1" fontAlgn="auto" latinLnBrk="0" hangingPunct="1">
              <a:lnSpc>
                <a:spcPct val="150000"/>
              </a:lnSpc>
              <a:spcBef>
                <a:spcPts val="0"/>
              </a:spcBef>
            </a:pPr>
            <a:r>
              <a:rPr lang="zh-CN" altLang="en-US">
                <a:sym typeface="+mn-ea"/>
              </a:rPr>
              <a:t>.channels_min .channels_max 顾名思义为这个DAI所支援的最大及最小声道数，</a:t>
            </a:r>
            <a:endParaRPr lang="zh-CN" altLang="en-US">
              <a:sym typeface="+mn-ea"/>
            </a:endParaRPr>
          </a:p>
          <a:p>
            <a:pPr eaLnBrk="1" fontAlgn="auto" latinLnBrk="0" hangingPunct="1">
              <a:lnSpc>
                <a:spcPct val="150000"/>
              </a:lnSpc>
              <a:spcBef>
                <a:spcPts val="0"/>
              </a:spcBef>
            </a:pPr>
            <a:r>
              <a:rPr lang="zh-CN" altLang="en-US">
                <a:sym typeface="+mn-ea"/>
              </a:rPr>
              <a:t>.rates 为这个DAI能支援的sample rate (采样率)</a:t>
            </a:r>
            <a:endParaRPr lang="zh-CN" altLang="en-US">
              <a:sym typeface="+mn-ea"/>
            </a:endParaRPr>
          </a:p>
          <a:p>
            <a:pPr eaLnBrk="1" fontAlgn="auto" latinLnBrk="0" hangingPunct="1">
              <a:lnSpc>
                <a:spcPct val="150000"/>
              </a:lnSpc>
              <a:spcBef>
                <a:spcPts val="0"/>
              </a:spcBef>
            </a:pPr>
            <a:r>
              <a:rPr lang="zh-CN" altLang="en-US"/>
              <a:t>.formats为这个DAI能支援的格式</a:t>
            </a:r>
            <a:r>
              <a:rPr lang="en-US" altLang="zh-CN"/>
              <a:t>, 当使用者在使用这个DAI播放或录音的时候ALSA将会判断此codec能不能支援</a:t>
            </a:r>
            <a:endParaRPr lang="en-US" altLang="zh-CN"/>
          </a:p>
          <a:p>
            <a:pPr eaLnBrk="1" fontAlgn="auto" latinLnBrk="0" hangingPunct="1">
              <a:lnSpc>
                <a:spcPct val="150000"/>
              </a:lnSpc>
              <a:spcBef>
                <a:spcPts val="0"/>
              </a:spcBef>
            </a:pPr>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57500" lnSpcReduction="20000"/>
          </a:bodyPr>
          <a:lstStyle/>
          <a:p>
            <a:pPr eaLnBrk="1" fontAlgn="auto" latinLnBrk="0" hangingPunct="1">
              <a:lnSpc>
                <a:spcPct val="150000"/>
              </a:lnSpc>
              <a:spcBef>
                <a:spcPts val="0"/>
              </a:spcBef>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eaLnBrk="1" fontAlgn="auto" latinLnBrk="0" hangingPunct="1">
              <a:lnSpc>
                <a:spcPct val="150000"/>
              </a:lnSpc>
              <a:spcBef>
                <a:spcPts val="0"/>
              </a:spcBef>
            </a:pPr>
            <a:r>
              <a:rPr lang="zh-CN" altLang="en-US"/>
              <a:t>注册DAPM元件除了类别外还有一些重要的东西，以MIXER来说明，其他类别的元件也都差不多，就不重复介绍了，</a:t>
            </a:r>
            <a:endParaRPr lang="zh-CN" altLang="en-US"/>
          </a:p>
          <a:p>
            <a:pPr eaLnBrk="1" fontAlgn="auto" latinLnBrk="0" hangingPunct="1">
              <a:lnSpc>
                <a:spcPct val="150000"/>
              </a:lnSpc>
              <a:spcBef>
                <a:spcPts val="0"/>
              </a:spcBef>
            </a:pPr>
            <a:r>
              <a:rPr lang="zh-CN" altLang="en-US"/>
              <a:t>SND_SOC_DAPM_MIXER("SPK MIXL", RT5640_PWR_MIXER, RT5640_PWR_SM_L_BIT, 0, rt5640_spk_l_mix, ARRAY_SIZE(rt5640_spk_l_mix)),</a:t>
            </a:r>
            <a:endParaRPr lang="zh-CN" altLang="en-US"/>
          </a:p>
          <a:p>
            <a:pPr eaLnBrk="1" fontAlgn="auto" latinLnBrk="0" hangingPunct="1">
              <a:lnSpc>
                <a:spcPct val="150000"/>
              </a:lnSpc>
              <a:spcBef>
                <a:spcPts val="0"/>
              </a:spcBef>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- 1</a:t>
            </a:r>
            <a:endParaRPr lang="x-none" altLang="en-US" sz="2800"/>
          </a:p>
        </p:txBody>
      </p:sp>
      <p:sp>
        <p:nvSpPr>
          <p:cNvPr id="3" name="Content Placeholder 2"/>
          <p:cNvSpPr>
            <a:spLocks noGrp="1"/>
          </p:cNvSpPr>
          <p:nvPr>
            <p:ph idx="1"/>
          </p:nvPr>
        </p:nvSpPr>
        <p:spPr>
          <a:xfrm>
            <a:off x="609600" y="826135"/>
            <a:ext cx="10245090" cy="5992495"/>
          </a:xfrm>
        </p:spPr>
        <p:txBody>
          <a:bodyPr/>
          <a:lstStyle/>
          <a:p>
            <a:pPr marL="0" indent="0">
              <a:buNone/>
            </a:pPr>
            <a:r>
              <a:rPr lang="x-none" altLang="en-US" sz="1200"/>
              <a:t>I</a:t>
            </a:r>
            <a:r>
              <a:rPr lang="en-US" sz="1200"/>
              <a:t>ntroduction</a:t>
            </a:r>
            <a:endParaRPr lang="en-US" sz="1200"/>
          </a:p>
          <a:p>
            <a:pPr marL="0" indent="0">
              <a:buNone/>
            </a:pPr>
            <a:r>
              <a:rPr lang="en-US" sz="1200"/>
              <a:t>To debug on system lockup issues, it is required to enable lockup detector features in Linux kernel for further debugging.</a:t>
            </a:r>
            <a:endParaRPr lang="en-US" sz="1200"/>
          </a:p>
          <a:p>
            <a:pPr marL="0" indent="0">
              <a:buNone/>
            </a:pPr>
            <a:r>
              <a:rPr lang="en-US" sz="1200"/>
              <a:t>With the help of using lockup detector in Linux kernel, 2 types of lockup can be detected.</a:t>
            </a:r>
            <a:endParaRPr lang="en-US" sz="1200"/>
          </a:p>
          <a:p>
            <a:pPr marL="0" indent="0">
              <a:buNone/>
            </a:pPr>
            <a:r>
              <a:rPr lang="en-US" sz="1200"/>
              <a:t>    Soft Lockup</a:t>
            </a:r>
            <a:endParaRPr lang="en-US" sz="1200"/>
          </a:p>
          <a:p>
            <a:pPr marL="0" indent="0">
              <a:buNone/>
            </a:pPr>
            <a:r>
              <a:rPr lang="en-US" sz="1200"/>
              <a:t>    Softlockups are bugs that cause the kernel to loop in kernel</a:t>
            </a:r>
            <a:endParaRPr lang="en-US" sz="1200"/>
          </a:p>
          <a:p>
            <a:pPr marL="0" indent="0">
              <a:buNone/>
            </a:pPr>
            <a:r>
              <a:rPr lang="en-US" sz="1200"/>
              <a:t>    mode for more than 20 seconds, without giving other tasks a</a:t>
            </a:r>
            <a:endParaRPr lang="en-US" sz="1200"/>
          </a:p>
          <a:p>
            <a:pPr marL="0" indent="0">
              <a:buNone/>
            </a:pPr>
            <a:r>
              <a:rPr lang="en-US" sz="1200"/>
              <a:t>    chance to run. The current stack trace is displayed upon</a:t>
            </a:r>
            <a:endParaRPr lang="en-US" sz="1200"/>
          </a:p>
          <a:p>
            <a:pPr marL="0" indent="0">
              <a:buNone/>
            </a:pPr>
            <a:r>
              <a:rPr lang="en-US" sz="1200"/>
              <a:t>    detection and the system will stay locked up.</a:t>
            </a:r>
            <a:endParaRPr lang="en-US" sz="1200"/>
          </a:p>
          <a:p>
            <a:pPr marL="0" indent="0">
              <a:buNone/>
            </a:pPr>
            <a:r>
              <a:rPr lang="en-US" sz="1200"/>
              <a:t>    Hard Lockup</a:t>
            </a:r>
            <a:endParaRPr lang="en-US" sz="1200"/>
          </a:p>
          <a:p>
            <a:pPr marL="0" indent="0">
              <a:buNone/>
            </a:pPr>
            <a:r>
              <a:rPr lang="en-US" sz="1200"/>
              <a:t>    Hardlockups are bugs that cause the CPU to loop in kernel mode</a:t>
            </a:r>
            <a:endParaRPr lang="en-US" sz="1200"/>
          </a:p>
          <a:p>
            <a:pPr marL="0" indent="0">
              <a:buNone/>
            </a:pPr>
            <a:r>
              <a:rPr lang="en-US" sz="1200"/>
              <a:t>    for more than 10 seconds, without letting other interrupts have a</a:t>
            </a:r>
            <a:endParaRPr lang="en-US" sz="1200"/>
          </a:p>
          <a:p>
            <a:pPr marL="0" indent="0">
              <a:buNone/>
            </a:pPr>
            <a:r>
              <a:rPr lang="en-US" sz="1200"/>
              <a:t>    chance to run. The current stack trace is displayed upon detection</a:t>
            </a:r>
            <a:endParaRPr lang="en-US" sz="1200"/>
          </a:p>
          <a:p>
            <a:pPr marL="0" indent="0">
              <a:buNone/>
            </a:pPr>
            <a:r>
              <a:rPr lang="en-US" sz="1200"/>
              <a:t>    and the system will stay locked up.</a:t>
            </a:r>
            <a:endParaRPr lang="en-US" sz="1200"/>
          </a:p>
          <a:p>
            <a:pPr marL="0" indent="0">
              <a:buNone/>
            </a:pPr>
            <a:r>
              <a:rPr lang="en-US" sz="1200"/>
              <a:t>For more information, please refer to http://lxr.free-electrons.com/source/Documentation/lockup-watchdogs.txt?v=4.1</a:t>
            </a:r>
            <a:endParaRPr lang="en-US" sz="1200"/>
          </a:p>
          <a:p>
            <a:pPr marL="0" indent="0">
              <a:buNone/>
            </a:pPr>
            <a:endParaRPr lang="en-US" sz="1200"/>
          </a:p>
          <a:p>
            <a:pPr marL="0" indent="0">
              <a:buNone/>
            </a:pPr>
            <a:r>
              <a:rPr lang="en-US" sz="1200"/>
              <a:t>Kernel settings</a:t>
            </a:r>
            <a:endParaRPr lang="en-US" sz="1200"/>
          </a:p>
          <a:p>
            <a:pPr marL="0" indent="0">
              <a:buNone/>
            </a:pPr>
            <a:r>
              <a:rPr lang="en-US" sz="1200"/>
              <a:t>Enabling Lockup detector can be done by adding extra feature in defconfig.</a:t>
            </a:r>
            <a:endParaRPr lang="en-US" sz="1200"/>
          </a:p>
          <a:p>
            <a:pPr marL="0" indent="0">
              <a:buNone/>
            </a:pPr>
            <a:r>
              <a:rPr lang="en-US" sz="1200"/>
              <a:t>The following features are enabled to test on both MRB and Customer device (LGE HKMC).</a:t>
            </a:r>
            <a:endParaRPr lang="en-US" sz="1200"/>
          </a:p>
          <a:p>
            <a:pPr marL="0" indent="0">
              <a:buNone/>
            </a:pPr>
            <a:r>
              <a:rPr lang="en-US" sz="1000"/>
              <a:t>    defconfig (</a:t>
            </a:r>
            <a:r>
              <a:rPr lang="x-none" altLang="en-US" sz="1000"/>
              <a:t>XXX</a:t>
            </a:r>
            <a:r>
              <a:rPr lang="en-US" sz="1000"/>
              <a:t>_x86_64_</a:t>
            </a:r>
            <a:r>
              <a:rPr lang="x-none" altLang="en-US" sz="1000"/>
              <a:t>YYY</a:t>
            </a:r>
            <a:r>
              <a:rPr lang="en-US" sz="1000"/>
              <a:t>_defconfig)</a:t>
            </a:r>
            <a:endParaRPr lang="en-US" sz="1000"/>
          </a:p>
          <a:p>
            <a:pPr marL="0" indent="0">
              <a:buNone/>
            </a:pPr>
            <a:r>
              <a:rPr lang="en-US" sz="1000"/>
              <a:t>        CONFIG_LOCKUP_DETECTOR=y</a:t>
            </a:r>
            <a:endParaRPr lang="en-US" sz="1000"/>
          </a:p>
          <a:p>
            <a:pPr marL="0" indent="0">
              <a:buNone/>
            </a:pPr>
            <a:r>
              <a:rPr lang="en-US" sz="1000"/>
              <a:t>        CONFIG_HARDLOCKUP_DETECTOR=y</a:t>
            </a:r>
            <a:endParaRPr lang="en-US" sz="1000"/>
          </a:p>
          <a:p>
            <a:pPr marL="0" indent="0">
              <a:buNone/>
            </a:pPr>
            <a:r>
              <a:rPr lang="en-US" sz="1000"/>
              <a:t>        CONFIG_BOOTPARAM_HARDLOCKUP_PANIC=y</a:t>
            </a:r>
            <a:endParaRPr lang="en-US" sz="1000"/>
          </a:p>
          <a:p>
            <a:pPr marL="0" indent="0">
              <a:buNone/>
            </a:pPr>
            <a:r>
              <a:rPr lang="en-US" sz="1000"/>
              <a:t>        CONFIG_BOOTPARAM_HARDLOCKUP_PANIC_VALUE=1</a:t>
            </a:r>
            <a:endParaRPr lang="en-US" sz="1000"/>
          </a:p>
          <a:p>
            <a:pPr marL="0" indent="0">
              <a:buNone/>
            </a:pPr>
            <a:r>
              <a:rPr lang="en-US" sz="1000"/>
              <a:t>        CONFIG_BOOTPARAM_SOFTLOCKUP_PANIC=y</a:t>
            </a:r>
            <a:endParaRPr lang="en-US" sz="1000"/>
          </a:p>
          <a:p>
            <a:pPr marL="0" indent="0">
              <a:buNone/>
            </a:pPr>
            <a:r>
              <a:rPr lang="en-US" sz="1000"/>
              <a:t>        CONFIG_BOOTPARAM_SOFTLOCKUP_PANIC_VALUE=1</a:t>
            </a:r>
            <a:endParaRPr lang="en-US" sz="1000"/>
          </a:p>
          <a:p>
            <a:pPr marL="0" indent="0">
              <a:buNone/>
            </a:pPr>
            <a:r>
              <a:rPr lang="en-US" sz="1000"/>
              <a:t>    Kernel command-line (optional)</a:t>
            </a:r>
            <a:endParaRPr lang="en-US" sz="1000"/>
          </a:p>
          <a:p>
            <a:pPr marL="0" indent="0">
              <a:buNone/>
            </a:pPr>
            <a:r>
              <a:rPr lang="en-US" sz="1000"/>
              <a:t>        nmi_watchdog=1</a:t>
            </a:r>
            <a:endParaRPr lang="en-US" sz="10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- 2</a:t>
            </a:r>
            <a:endParaRPr lang="x-none" altLang="en-US" sz="2800"/>
          </a:p>
        </p:txBody>
      </p:sp>
      <p:sp>
        <p:nvSpPr>
          <p:cNvPr id="3" name="Content Placeholder 2"/>
          <p:cNvSpPr>
            <a:spLocks noGrp="1"/>
          </p:cNvSpPr>
          <p:nvPr>
            <p:ph idx="1"/>
          </p:nvPr>
        </p:nvSpPr>
        <p:spPr>
          <a:xfrm>
            <a:off x="610235" y="828040"/>
            <a:ext cx="9160510" cy="5673090"/>
          </a:xfrm>
        </p:spPr>
        <p:txBody>
          <a:bodyPr/>
          <a:lstStyle/>
          <a:p>
            <a:pPr marL="0" indent="0">
              <a:buNone/>
            </a:pPr>
            <a:r>
              <a:rPr sz="1200"/>
              <a:t>Tips</a:t>
            </a:r>
            <a:endParaRPr sz="1200"/>
          </a:p>
          <a:p>
            <a:pPr marL="0" indent="0">
              <a:buNone/>
            </a:pPr>
            <a:r>
              <a:rPr sz="1200"/>
              <a:t>When lockup is detected by kernel, it will print single call stack which is detected by kernel. But in real world, backtrace for ALL CPU are very helpful to debug deadlock issue.</a:t>
            </a:r>
            <a:endParaRPr sz="1200"/>
          </a:p>
          <a:p>
            <a:pPr marL="0" indent="0">
              <a:buNone/>
            </a:pPr>
            <a:r>
              <a:rPr sz="1200"/>
              <a:t>It is good if customer has enabled KGDB/KDB, KEXEC/KDUMP or Ramdump, but as these kinds of features are limited, need to modify panic() function to get backtrace for all CPU.</a:t>
            </a:r>
            <a:endParaRPr sz="1200"/>
          </a:p>
          <a:p>
            <a:pPr marL="0" indent="0">
              <a:buNone/>
            </a:pPr>
            <a:r>
              <a:rPr sz="1200"/>
              <a:t>all_cpu_backtrace.patch</a:t>
            </a:r>
            <a:endParaRPr sz="1200"/>
          </a:p>
          <a:p>
            <a:pPr marL="0" indent="0">
              <a:buNone/>
            </a:pPr>
            <a:r>
              <a:rPr lang="x-none" sz="1200"/>
              <a:t>==================</a:t>
            </a:r>
            <a:endParaRPr lang="x-none" sz="1200"/>
          </a:p>
          <a:p>
            <a:pPr marL="0" indent="0">
              <a:buNone/>
            </a:pPr>
            <a:r>
              <a:rPr lang="x-none" sz="1200"/>
              <a:t>diff --git a/kernel/panic.c b/kernel/panic.c</a:t>
            </a:r>
            <a:endParaRPr lang="x-none" sz="1200"/>
          </a:p>
          <a:p>
            <a:pPr marL="0" indent="0">
              <a:buNone/>
            </a:pPr>
            <a:r>
              <a:rPr lang="x-none" sz="1200"/>
              <a:t>index a4f7820..1e77aed 100644</a:t>
            </a:r>
            <a:endParaRPr lang="x-none" sz="1200"/>
          </a:p>
          <a:p>
            <a:pPr marL="0" indent="0">
              <a:buNone/>
            </a:pPr>
            <a:r>
              <a:rPr lang="x-none" sz="1200"/>
              <a:t>--- a/kernel/panic.c</a:t>
            </a:r>
            <a:endParaRPr lang="x-none" sz="1200"/>
          </a:p>
          <a:p>
            <a:pPr marL="0" indent="0">
              <a:buNone/>
            </a:pPr>
            <a:r>
              <a:rPr lang="x-none" sz="1200"/>
              <a:t>+++ b/kernel/panic.c</a:t>
            </a:r>
            <a:endParaRPr lang="x-none" sz="1200"/>
          </a:p>
          <a:p>
            <a:pPr marL="0" indent="0">
              <a:buNone/>
            </a:pPr>
            <a:r>
              <a:rPr lang="x-none" sz="1200"/>
              <a:t>@@ -126,7 +126,11 @@ void panic(const char *fmt, ...)</a:t>
            </a:r>
            <a:endParaRPr lang="x-none" sz="1200"/>
          </a:p>
          <a:p>
            <a:pPr marL="0" indent="0">
              <a:buNone/>
            </a:pPr>
            <a:r>
              <a:rPr lang="x-none" sz="1200"/>
              <a:t>* unfortunately means it may not be hardened to work in a panic</a:t>
            </a:r>
            <a:endParaRPr lang="x-none" sz="1200"/>
          </a:p>
          <a:p>
            <a:pPr marL="0" indent="0">
              <a:buNone/>
            </a:pPr>
            <a:r>
              <a:rPr lang="x-none" sz="1200"/>
              <a:t>* situation.</a:t>
            </a:r>
            <a:endParaRPr lang="x-none" sz="1200"/>
          </a:p>
          <a:p>
            <a:pPr marL="0" indent="0">
              <a:buNone/>
            </a:pPr>
            <a:r>
              <a:rPr lang="x-none" sz="1200"/>
              <a:t>*/</a:t>
            </a:r>
            <a:endParaRPr lang="x-none" sz="1200"/>
          </a:p>
          <a:p>
            <a:pPr marL="0" indent="0">
              <a:buNone/>
            </a:pPr>
            <a:r>
              <a:rPr lang="x-none" sz="1200"/>
              <a:t>+#if 0</a:t>
            </a:r>
            <a:endParaRPr lang="x-none" sz="1200"/>
          </a:p>
          <a:p>
            <a:pPr marL="0" indent="0">
              <a:buNone/>
            </a:pPr>
            <a:r>
              <a:rPr lang="x-none" sz="1200"/>
              <a:t>smp_send_stop();</a:t>
            </a:r>
            <a:endParaRPr lang="x-none" sz="1200"/>
          </a:p>
          <a:p>
            <a:pPr marL="0" indent="0">
              <a:buNone/>
            </a:pPr>
            <a:r>
              <a:rPr lang="x-none" sz="1200"/>
              <a:t>+#else</a:t>
            </a:r>
            <a:endParaRPr lang="x-none" sz="1200"/>
          </a:p>
          <a:p>
            <a:pPr marL="0" indent="0">
              <a:buNone/>
            </a:pPr>
            <a:r>
              <a:rPr lang="x-none" sz="1200"/>
              <a:t>+ trigger_all_cpu_backtrace();</a:t>
            </a:r>
            <a:endParaRPr lang="x-none" sz="1200"/>
          </a:p>
          <a:p>
            <a:pPr marL="0" indent="0">
              <a:buNone/>
            </a:pPr>
            <a:r>
              <a:rPr lang="x-none" sz="1200"/>
              <a:t>+#endif</a:t>
            </a:r>
            <a:endParaRPr lang="x-none" sz="1200"/>
          </a:p>
          <a:p>
            <a:pPr marL="0" indent="0">
              <a:buNone/>
            </a:pPr>
            <a:r>
              <a:rPr lang="x-none" sz="1200"/>
              <a:t>/*</a:t>
            </a:r>
            <a:endParaRPr lang="x-none" sz="1200"/>
          </a:p>
          <a:p>
            <a:pPr marL="0" indent="0">
              <a:buNone/>
            </a:pPr>
            <a:r>
              <a:rPr lang="x-none" sz="1200"/>
              <a:t>* Run any panic handlers, including those that might need to</a:t>
            </a:r>
            <a:endParaRPr lang="x-none" sz="1200"/>
          </a:p>
        </p:txBody>
      </p:sp>
      <p:sp>
        <p:nvSpPr>
          <p:cNvPr id="4" name="Text Box 3"/>
          <p:cNvSpPr txBox="1"/>
          <p:nvPr/>
        </p:nvSpPr>
        <p:spPr>
          <a:xfrm>
            <a:off x="6520815" y="3608705"/>
            <a:ext cx="5363845" cy="2987040"/>
          </a:xfrm>
          <a:prstGeom prst="rect">
            <a:avLst/>
          </a:prstGeom>
          <a:noFill/>
        </p:spPr>
        <p:txBody>
          <a:bodyPr wrap="none" rtlCol="0">
            <a:spAutoFit/>
          </a:bodyPr>
          <a:p>
            <a:pPr algn="l"/>
            <a:r>
              <a:rPr lang="x-none" altLang="en-US" sz="1000"/>
              <a:t>Example:</a:t>
            </a:r>
            <a:endParaRPr lang="x-none" altLang="en-US" sz="1000"/>
          </a:p>
          <a:p>
            <a:pPr algn="l"/>
            <a:r>
              <a:rPr lang="x-none" altLang="en-US" sz="1000"/>
              <a:t>-------------</a:t>
            </a:r>
            <a:endParaRPr lang="x-none" altLang="en-US" sz="1000"/>
          </a:p>
          <a:p>
            <a:pPr algn="l"/>
            <a:r>
              <a:rPr lang="en-US" sz="1000"/>
              <a:t>[ 4714.318870] sched: RT throttling activated</a:t>
            </a:r>
            <a:endParaRPr lang="en-US" sz="1000"/>
          </a:p>
          <a:p>
            <a:pPr algn="l"/>
            <a:r>
              <a:rPr lang="en-US" sz="1000"/>
              <a:t>[ 4717.152450] Kernel panic - not syncing: Watchdog detected hard LOCKUP on cpu 2</a:t>
            </a:r>
            <a:endParaRPr lang="en-US" sz="1000"/>
          </a:p>
          <a:p>
            <a:pPr algn="l"/>
            <a:r>
              <a:rPr lang="en-US" sz="1000"/>
              <a:t>[ 4717.160535] CPU: 2 PID: 2489 Comm: iAP2Service-2.0 Tainted: P U WC O 4.1.27-abl #1</a:t>
            </a:r>
            <a:endParaRPr lang="en-US" sz="1000"/>
          </a:p>
          <a:p>
            <a:pPr algn="l"/>
            <a:r>
              <a:rPr lang="en-US" sz="1000"/>
              <a:t>...</a:t>
            </a:r>
            <a:endParaRPr lang="en-US" sz="1000"/>
          </a:p>
          <a:p>
            <a:pPr algn="l"/>
            <a:r>
              <a:rPr lang="en-US" sz="1000"/>
              <a:t>[ 4717.194722] Call Trace:</a:t>
            </a:r>
            <a:endParaRPr lang="en-US" sz="1000"/>
          </a:p>
          <a:p>
            <a:pPr algn="l"/>
            <a:r>
              <a:rPr lang="en-US" sz="1000"/>
              <a:t>[ 4717.197452] &lt;NMI&gt; [&lt;ffffffff814cb70e&gt;] dump_stack+0x4d/0x63</a:t>
            </a:r>
            <a:endParaRPr lang="en-US" sz="1000"/>
          </a:p>
          <a:p>
            <a:pPr algn="l"/>
            <a:r>
              <a:rPr lang="en-US" sz="1000"/>
              <a:t>[ 4717.203891] [&lt;ffffffff814ca97f&gt;] panic+0xc8/0x201</a:t>
            </a:r>
            <a:endParaRPr lang="en-US" sz="1000"/>
          </a:p>
          <a:p>
            <a:pPr algn="l"/>
            <a:r>
              <a:rPr lang="en-US" sz="1000"/>
              <a:t>...</a:t>
            </a:r>
            <a:endParaRPr lang="en-US" sz="1000"/>
          </a:p>
          <a:p>
            <a:pPr algn="l"/>
            <a:r>
              <a:rPr lang="en-US" sz="1000"/>
              <a:t>[ 4717.302803] [&lt;ffffffff814cf998&gt;] ? _raw_spin_lock_irqsave+0x2e/0x36</a:t>
            </a:r>
            <a:endParaRPr lang="en-US" sz="1000"/>
          </a:p>
          <a:p>
            <a:pPr algn="l"/>
            <a:r>
              <a:rPr lang="en-US" sz="1000"/>
              <a:t>[ 4717.309904] &lt;&lt;EOE&gt;&gt; [&lt;ffffffffa02016c2&gt;] dwc3_gadget_ep_queue+0x2e/0x2a3 [dwc3]</a:t>
            </a:r>
            <a:endParaRPr lang="en-US" sz="1000"/>
          </a:p>
          <a:p>
            <a:pPr algn="l"/>
            <a:r>
              <a:rPr lang="en-US" sz="1000"/>
              <a:t>[ 4717.318295] [&lt;ffffffffa017fbec&gt;] giap2_start_rx+0xb1/0x13b [u_iap2]</a:t>
            </a:r>
            <a:endParaRPr lang="en-US" sz="1000"/>
          </a:p>
          <a:p>
            <a:pPr algn="l"/>
            <a:r>
              <a:rPr lang="en-US" sz="1000"/>
              <a:t>...</a:t>
            </a:r>
            <a:endParaRPr lang="en-US" sz="1000"/>
          </a:p>
          <a:p>
            <a:pPr algn="l"/>
            <a:endParaRPr lang="en-US" sz="1000"/>
          </a:p>
          <a:p>
            <a:pPr algn="l"/>
            <a:r>
              <a:rPr lang="en-US" sz="1000"/>
              <a:t>[ 4717.438325] sending NMI to all CPUs:</a:t>
            </a:r>
            <a:endParaRPr lang="en-US" sz="1000"/>
          </a:p>
          <a:p>
            <a:pPr algn="l"/>
            <a:r>
              <a:rPr lang="en-US" sz="1000"/>
              <a:t>[ 4727.443031] NMI backtrace for cpu 0</a:t>
            </a:r>
            <a:endParaRPr lang="en-US" sz="1000"/>
          </a:p>
          <a:p>
            <a:pPr algn="l"/>
            <a:r>
              <a:rPr lang="en-US" sz="1000"/>
              <a:t>[ 4727.446930] CPU: 0 PID: 3583 Comm: irq/13-dwc3 Tainted: P U WC O 4.1.27-abl #1</a:t>
            </a:r>
            <a:endParaRPr lang="en-US" sz="1000"/>
          </a:p>
          <a:p>
            <a:pPr algn="l"/>
            <a:r>
              <a:rPr lang="en-US" sz="1000"/>
              <a:t>...</a:t>
            </a:r>
            <a:endParaRPr lang="en-US" sz="10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- 3</a:t>
            </a:r>
            <a:endParaRPr lang="x-none" altLang="en-US" sz="2800"/>
          </a:p>
        </p:txBody>
      </p:sp>
      <p:sp>
        <p:nvSpPr>
          <p:cNvPr id="3" name="Content Placeholder 2"/>
          <p:cNvSpPr>
            <a:spLocks noGrp="1"/>
          </p:cNvSpPr>
          <p:nvPr>
            <p:ph idx="1"/>
          </p:nvPr>
        </p:nvSpPr>
        <p:spPr>
          <a:xfrm>
            <a:off x="609600" y="826770"/>
            <a:ext cx="9116060" cy="5877560"/>
          </a:xfrm>
        </p:spPr>
        <p:txBody>
          <a:bodyPr/>
          <a:lstStyle/>
          <a:p>
            <a:pPr marL="0" indent="0">
              <a:buNone/>
            </a:pPr>
            <a:r>
              <a:rPr sz="1200"/>
              <a:t>Lock detector found out the following analysis.</a:t>
            </a:r>
            <a:endParaRPr sz="1200"/>
          </a:p>
          <a:p>
            <a:pPr marL="0" indent="0">
              <a:buNone/>
            </a:pPr>
            <a:r>
              <a:rPr sz="1200"/>
              <a:t>CPU0 is already deadlock by itself while CPU2 also was trying to acquire the same lock.</a:t>
            </a:r>
            <a:endParaRPr sz="1200"/>
          </a:p>
          <a:p>
            <a:pPr marL="0" indent="0">
              <a:buNone/>
            </a:pPr>
            <a:r>
              <a:rPr sz="1200"/>
              <a:t>In this case, CPU0 root caused this issue and CPU2 is kind of victim of that deadlock on CPU0.</a:t>
            </a:r>
            <a:endParaRPr sz="1200"/>
          </a:p>
          <a:p>
            <a:pPr marL="0" indent="0">
              <a:buNone/>
            </a:pPr>
            <a:r>
              <a:rPr sz="1200"/>
              <a:t>    dwc3 thread interrupt handler disabled interrupt and get the spinlock</a:t>
            </a:r>
            <a:endParaRPr sz="1200"/>
          </a:p>
          <a:p>
            <a:pPr marL="0" indent="0">
              <a:buNone/>
            </a:pPr>
            <a:r>
              <a:rPr sz="1200"/>
              <a:t>    Somehow (in this case, customer issue) interrupt enabled middle of processing</a:t>
            </a:r>
            <a:endParaRPr sz="1200"/>
          </a:p>
          <a:p>
            <a:pPr marL="0" indent="0">
              <a:buNone/>
            </a:pPr>
            <a:r>
              <a:rPr sz="1200"/>
              <a:t>    Unfortunately, dwc3 interrupt triggered on same CPU</a:t>
            </a:r>
            <a:endParaRPr sz="1200"/>
          </a:p>
          <a:p>
            <a:pPr marL="0" indent="0">
              <a:buNone/>
            </a:pPr>
            <a:r>
              <a:rPr sz="1200"/>
              <a:t>    dwc3 interrupt trying to get the SAME spinlock - which caused deadlock</a:t>
            </a:r>
            <a:endParaRPr sz="1200"/>
          </a:p>
          <a:p>
            <a:pPr marL="0" indent="0">
              <a:buNone/>
            </a:pPr>
            <a:r>
              <a:rPr sz="1200"/>
              <a:t>    CPU2 joined deadlock - Even though CPU2 is victim, lockup detector found out the CPU2 first</a:t>
            </a:r>
            <a:endParaRPr sz="1200"/>
          </a:p>
          <a:p>
            <a:pPr marL="0" indent="0">
              <a:buNone/>
            </a:pPr>
            <a:r>
              <a:rPr sz="1200"/>
              <a:t>Do not rely on only the messages from Lockup detector log,but always try to understand entire system.</a:t>
            </a:r>
            <a:endParaRPr sz="1200"/>
          </a:p>
          <a:p>
            <a:pPr marL="0" indent="0">
              <a:buNone/>
            </a:pPr>
            <a:endParaRPr sz="1200"/>
          </a:p>
          <a:p>
            <a:pPr marL="0" indent="0">
              <a:buNone/>
            </a:pPr>
            <a:r>
              <a:rPr sz="1200"/>
              <a:t>Update to validate a working of NMI watchdog.</a:t>
            </a:r>
            <a:endParaRPr sz="1200"/>
          </a:p>
          <a:p>
            <a:pPr marL="0" indent="0">
              <a:buNone/>
            </a:pPr>
            <a:endParaRPr sz="1200"/>
          </a:p>
          <a:p>
            <a:pPr marL="0" indent="0">
              <a:buNone/>
            </a:pPr>
            <a:r>
              <a:rPr sz="1200"/>
              <a:t>    Build external kernel module to work NMI watchdog if deadlock happens.</a:t>
            </a:r>
            <a:endParaRPr sz="1200"/>
          </a:p>
          <a:p>
            <a:pPr marL="0" indent="0">
              <a:buNone/>
            </a:pPr>
            <a:r>
              <a:rPr sz="1200"/>
              <a:t>        Makefile</a:t>
            </a:r>
            <a:endParaRPr sz="1200"/>
          </a:p>
          <a:p>
            <a:pPr marL="0" indent="0">
              <a:buNone/>
            </a:pPr>
            <a:r>
              <a:rPr sz="1200"/>
              <a:t>        </a:t>
            </a:r>
            <a:r>
              <a:rPr lang="x-none" sz="1200"/>
              <a:t>======</a:t>
            </a:r>
            <a:endParaRPr lang="x-none" sz="1200"/>
          </a:p>
          <a:p>
            <a:pPr marL="0" indent="0">
              <a:buNone/>
            </a:pPr>
            <a:r>
              <a:rPr sz="1000"/>
              <a:t>obj-m += panic.o</a:t>
            </a:r>
            <a:endParaRPr sz="1000"/>
          </a:p>
          <a:p>
            <a:pPr marL="0" indent="0">
              <a:buNone/>
            </a:pPr>
            <a:r>
              <a:rPr sz="1000"/>
              <a:t>PWD := $(shell pwd)</a:t>
            </a:r>
            <a:endParaRPr sz="1000"/>
          </a:p>
          <a:p>
            <a:pPr marL="0" indent="0">
              <a:buNone/>
            </a:pPr>
            <a:r>
              <a:rPr sz="1000"/>
              <a:t>all:</a:t>
            </a:r>
            <a:endParaRPr sz="1000"/>
          </a:p>
          <a:p>
            <a:pPr marL="0" indent="0">
              <a:buNone/>
            </a:pPr>
            <a:r>
              <a:rPr sz="1000"/>
              <a:t>$(MAKE) -C $(KDIR) SUBDIRS=$(PWD) modules</a:t>
            </a:r>
            <a:endParaRPr sz="1000"/>
          </a:p>
          <a:p>
            <a:pPr marL="0" indent="0">
              <a:buNone/>
            </a:pPr>
            <a:r>
              <a:rPr sz="1000"/>
              <a:t>$(STRIP) --strip-debug panic.ko</a:t>
            </a:r>
            <a:endParaRPr sz="1000"/>
          </a:p>
          <a:p>
            <a:pPr marL="0" indent="0">
              <a:buNone/>
            </a:pPr>
            <a:r>
              <a:rPr sz="1000"/>
              <a:t>#$(KDIR)/scripts/sign-file "sha512" $(KDIR)/certs/signing_key.pem $(KDIR)/certs/signing_key.x509 panic.ko</a:t>
            </a:r>
            <a:endParaRPr sz="1000"/>
          </a:p>
          <a:p>
            <a:pPr marL="0" indent="0">
              <a:buNone/>
            </a:pPr>
            <a:r>
              <a:rPr sz="1000"/>
              <a:t>clean:</a:t>
            </a:r>
            <a:endParaRPr sz="1000"/>
          </a:p>
          <a:p>
            <a:pPr marL="0" indent="0">
              <a:buNone/>
            </a:pPr>
            <a:r>
              <a:rPr sz="1000"/>
              <a:t>@rm -rf *.mod.*</a:t>
            </a:r>
            <a:endParaRPr sz="1000"/>
          </a:p>
          <a:p>
            <a:pPr marL="0" indent="0">
              <a:buNone/>
            </a:pPr>
            <a:r>
              <a:rPr sz="1000"/>
              <a:t>@rm -rf .*.cmd</a:t>
            </a:r>
            <a:endParaRPr sz="1000"/>
          </a:p>
          <a:p>
            <a:pPr marL="0" indent="0">
              <a:buNone/>
            </a:pPr>
            <a:r>
              <a:rPr sz="1000"/>
              <a:t>@rm -rf Module*.*</a:t>
            </a:r>
            <a:endParaRPr sz="1000"/>
          </a:p>
          <a:p>
            <a:pPr marL="0" indent="0">
              <a:buNone/>
            </a:pPr>
            <a:r>
              <a:rPr sz="1000"/>
              <a:t>@rm -rf module*.*</a:t>
            </a:r>
            <a:endParaRPr sz="1000"/>
          </a:p>
          <a:p>
            <a:pPr marL="0" indent="0">
              <a:buNone/>
            </a:pPr>
            <a:r>
              <a:rPr sz="1000"/>
              <a:t>@rm -rf *.o</a:t>
            </a:r>
            <a:endParaRPr sz="1000"/>
          </a:p>
          <a:p>
            <a:pPr marL="0" indent="0">
              <a:buNone/>
            </a:pPr>
            <a:r>
              <a:rPr sz="1000"/>
              <a:t>@rm -rf *.ko</a:t>
            </a:r>
            <a:endParaRPr sz="1000"/>
          </a:p>
          <a:p>
            <a:pPr marL="0" indent="0">
              <a:buNone/>
            </a:pPr>
            <a:r>
              <a:rPr sz="1000"/>
              <a:t>@rm -rf .tmp_versions</a:t>
            </a:r>
            <a:endParaRPr sz="10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- 4</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900"/>
              <a:t>#include &lt;linux/module.h&gt;</a:t>
            </a:r>
            <a:endParaRPr sz="900"/>
          </a:p>
          <a:p>
            <a:pPr marL="0" indent="0">
              <a:buNone/>
            </a:pPr>
            <a:endParaRPr sz="900"/>
          </a:p>
          <a:p>
            <a:pPr marL="0" indent="0">
              <a:buNone/>
            </a:pPr>
            <a:r>
              <a:rPr sz="900"/>
              <a:t>#include &lt;linux/cpu.h&gt;</a:t>
            </a:r>
            <a:endParaRPr sz="900"/>
          </a:p>
          <a:p>
            <a:pPr marL="0" indent="0">
              <a:buNone/>
            </a:pPr>
            <a:r>
              <a:rPr sz="900"/>
              <a:t>#include &lt;linux/kthread.h&gt;</a:t>
            </a:r>
            <a:endParaRPr sz="900"/>
          </a:p>
          <a:p>
            <a:pPr marL="0" indent="0">
              <a:buNone/>
            </a:pPr>
            <a:r>
              <a:rPr sz="900"/>
              <a:t>#include &lt;linux/delay.h&gt;</a:t>
            </a:r>
            <a:endParaRPr sz="900"/>
          </a:p>
          <a:p>
            <a:pPr marL="0" indent="0">
              <a:buNone/>
            </a:pPr>
            <a:r>
              <a:rPr sz="900"/>
              <a:t>#include &lt;linux/kernel_stat.h&gt;</a:t>
            </a:r>
            <a:endParaRPr sz="900"/>
          </a:p>
          <a:p>
            <a:pPr marL="0" indent="0">
              <a:buNone/>
            </a:pPr>
            <a:endParaRPr sz="900"/>
          </a:p>
          <a:p>
            <a:pPr marL="0" indent="0">
              <a:buNone/>
            </a:pPr>
            <a:r>
              <a:rPr sz="900"/>
              <a:t>struct panic_thread</a:t>
            </a:r>
            <a:endParaRPr sz="900"/>
          </a:p>
          <a:p>
            <a:pPr marL="0" indent="0">
              <a:buNone/>
            </a:pPr>
            <a:r>
              <a:rPr sz="900"/>
              <a:t>{</a:t>
            </a:r>
            <a:endParaRPr sz="900"/>
          </a:p>
          <a:p>
            <a:pPr marL="0" indent="0">
              <a:buNone/>
            </a:pPr>
            <a:r>
              <a:rPr sz="900"/>
              <a:t>	char *name;</a:t>
            </a:r>
            <a:endParaRPr sz="900"/>
          </a:p>
          <a:p>
            <a:pPr marL="0" indent="0">
              <a:buNone/>
            </a:pPr>
            <a:r>
              <a:rPr sz="900"/>
              <a:t>	struct task_struct *task;</a:t>
            </a:r>
            <a:endParaRPr sz="900"/>
          </a:p>
          <a:p>
            <a:pPr marL="0" indent="0">
              <a:buNone/>
            </a:pPr>
            <a:r>
              <a:rPr sz="900"/>
              <a:t>	spinlock_t lock;</a:t>
            </a:r>
            <a:endParaRPr sz="900"/>
          </a:p>
          <a:p>
            <a:pPr marL="0" indent="0">
              <a:buNone/>
            </a:pPr>
            <a:endParaRPr sz="900"/>
          </a:p>
          <a:p>
            <a:pPr marL="0" indent="0">
              <a:buNone/>
            </a:pPr>
            <a:r>
              <a:rPr sz="900"/>
              <a:t>} panic_threads[4] = {</a:t>
            </a:r>
            <a:endParaRPr sz="900"/>
          </a:p>
          <a:p>
            <a:pPr marL="0" indent="0">
              <a:buNone/>
            </a:pPr>
            <a:r>
              <a:rPr sz="900"/>
              <a:t>	{ .name = "Panic/0", .task = NULL, .lock = __SPIN_LOCK_UNLOCKED(&amp;panic_threads[0].lock), },</a:t>
            </a:r>
            <a:endParaRPr sz="900"/>
          </a:p>
          <a:p>
            <a:pPr marL="0" indent="0">
              <a:buNone/>
            </a:pPr>
            <a:r>
              <a:rPr sz="900"/>
              <a:t>	{ .name = "Panic/1", .task = NULL, .lock = __SPIN_LOCK_UNLOCKED(&amp;panic_threads[1].lock), },</a:t>
            </a:r>
            <a:endParaRPr sz="900"/>
          </a:p>
          <a:p>
            <a:pPr marL="0" indent="0">
              <a:buNone/>
            </a:pPr>
            <a:r>
              <a:rPr sz="900"/>
              <a:t>	{ .name = "Panic/2", .task = NULL, .lock = __SPIN_LOCK_UNLOCKED(&amp;panic_threads[2].lock), },</a:t>
            </a:r>
            <a:endParaRPr sz="900"/>
          </a:p>
          <a:p>
            <a:pPr marL="0" indent="0">
              <a:buNone/>
            </a:pPr>
            <a:r>
              <a:rPr sz="900"/>
              <a:t>	{ .name = "Panic/3", .task = NULL, .lock = __SPIN_LOCK_UNLOCKED(&amp;panic_threads[3].lock), },</a:t>
            </a:r>
            <a:endParaRPr sz="900"/>
          </a:p>
          <a:p>
            <a:pPr marL="0" indent="0">
              <a:buNone/>
            </a:pPr>
            <a:r>
              <a:rPr sz="900"/>
              <a:t>};</a:t>
            </a:r>
            <a:endParaRPr sz="900"/>
          </a:p>
          <a:p>
            <a:pPr marL="0" indent="0">
              <a:buNone/>
            </a:pPr>
            <a:endParaRPr sz="900"/>
          </a:p>
          <a:p>
            <a:pPr marL="0" indent="0">
              <a:buNone/>
            </a:pPr>
            <a:r>
              <a:rPr sz="900"/>
              <a:t>static void panic_print_nmi(void)</a:t>
            </a:r>
            <a:endParaRPr sz="900"/>
          </a:p>
          <a:p>
            <a:pPr marL="0" indent="0">
              <a:buNone/>
            </a:pPr>
            <a:r>
              <a:rPr sz="900"/>
              <a:t>{</a:t>
            </a:r>
            <a:endParaRPr sz="900"/>
          </a:p>
          <a:p>
            <a:pPr marL="0" indent="0">
              <a:buNone/>
            </a:pPr>
            <a:r>
              <a:rPr sz="900"/>
              <a:t>	unsigned int cpu;</a:t>
            </a:r>
            <a:endParaRPr sz="900"/>
          </a:p>
          <a:p>
            <a:pPr marL="0" indent="0">
              <a:buNone/>
            </a:pPr>
            <a:r>
              <a:rPr sz="900"/>
              <a:t>	int total_nmi = 0;</a:t>
            </a:r>
            <a:endParaRPr sz="900"/>
          </a:p>
          <a:p>
            <a:pPr marL="0" indent="0">
              <a:buNone/>
            </a:pPr>
            <a:endParaRPr sz="900"/>
          </a:p>
          <a:p>
            <a:pPr marL="0" indent="0">
              <a:buNone/>
            </a:pPr>
            <a:r>
              <a:rPr sz="900"/>
              <a:t>	for_each_present_cpu(cpu)</a:t>
            </a:r>
            <a:endParaRPr sz="900"/>
          </a:p>
          <a:p>
            <a:pPr marL="0" indent="0">
              <a:buNone/>
            </a:pPr>
            <a:r>
              <a:rPr sz="900"/>
              <a:t>		total_nmi += (&amp;per_cpu(irq_stat, cpu))-&gt;__nmi_count;</a:t>
            </a:r>
            <a:endParaRPr sz="900"/>
          </a:p>
          <a:p>
            <a:pPr marL="0" indent="0">
              <a:buNone/>
            </a:pPr>
            <a:endParaRPr sz="900"/>
          </a:p>
          <a:p>
            <a:pPr marL="0" indent="0">
              <a:buNone/>
            </a:pPr>
            <a:r>
              <a:rPr sz="900"/>
              <a:t>	pr_err("Total NMI: %d\n", total_nmi);</a:t>
            </a:r>
            <a:endParaRPr sz="900"/>
          </a:p>
          <a:p>
            <a:pPr marL="0" indent="0">
              <a:buNone/>
            </a:pPr>
            <a:r>
              <a:rPr sz="900"/>
              <a:t>}</a:t>
            </a:r>
            <a:endParaRPr sz="900"/>
          </a:p>
          <a:p>
            <a:pPr marL="0" indent="0">
              <a:buNone/>
            </a:pPr>
            <a:endParaRPr sz="900"/>
          </a:p>
        </p:txBody>
      </p:sp>
      <p:sp>
        <p:nvSpPr>
          <p:cNvPr id="4" name="Text Box 3"/>
          <p:cNvSpPr txBox="1"/>
          <p:nvPr/>
        </p:nvSpPr>
        <p:spPr>
          <a:xfrm>
            <a:off x="7025005" y="875665"/>
            <a:ext cx="4521835" cy="5029200"/>
          </a:xfrm>
          <a:prstGeom prst="rect">
            <a:avLst/>
          </a:prstGeom>
          <a:noFill/>
        </p:spPr>
        <p:txBody>
          <a:bodyPr wrap="square" rtlCol="0">
            <a:spAutoFit/>
          </a:bodyPr>
          <a:p>
            <a:pPr algn="l"/>
            <a:r>
              <a:rPr lang="en-US" sz="900"/>
              <a:t>static int panic_test_thread(void *data)</a:t>
            </a:r>
            <a:endParaRPr lang="en-US" sz="900"/>
          </a:p>
          <a:p>
            <a:pPr algn="l"/>
            <a:r>
              <a:rPr lang="en-US" sz="900"/>
              <a:t>{</a:t>
            </a:r>
            <a:endParaRPr lang="en-US" sz="900"/>
          </a:p>
          <a:p>
            <a:pPr algn="l"/>
            <a:r>
              <a:rPr lang="en-US" sz="900"/>
              <a:t>	struct panic_thread *info = (struct panic_thread *)data;</a:t>
            </a:r>
            <a:endParaRPr lang="en-US" sz="900"/>
          </a:p>
          <a:p>
            <a:pPr algn="l"/>
            <a:endParaRPr lang="en-US" sz="900"/>
          </a:p>
          <a:p>
            <a:pPr algn="l"/>
            <a:r>
              <a:rPr lang="en-US" sz="900"/>
              <a:t>	pr_info("IRQ Lock on [%s]\n", info-&gt;name);</a:t>
            </a:r>
            <a:endParaRPr lang="en-US" sz="900"/>
          </a:p>
          <a:p>
            <a:pPr algn="l"/>
            <a:r>
              <a:rPr lang="en-US" sz="900"/>
              <a:t>	spin_lock_irq(&amp;info-&gt;lock);</a:t>
            </a:r>
            <a:endParaRPr lang="en-US" sz="900"/>
          </a:p>
          <a:p>
            <a:pPr algn="l"/>
            <a:endParaRPr lang="en-US" sz="900"/>
          </a:p>
          <a:p>
            <a:pPr algn="l"/>
            <a:r>
              <a:rPr lang="en-US" sz="900"/>
              <a:t>	while (!kthread_should_stop())</a:t>
            </a:r>
            <a:endParaRPr lang="en-US" sz="900"/>
          </a:p>
          <a:p>
            <a:pPr algn="l"/>
            <a:r>
              <a:rPr lang="en-US" sz="900"/>
              <a:t>	{</a:t>
            </a:r>
            <a:endParaRPr lang="en-US" sz="900"/>
          </a:p>
          <a:p>
            <a:pPr algn="l"/>
            <a:r>
              <a:rPr lang="en-US" sz="900"/>
              <a:t>		// msleep(1000);</a:t>
            </a:r>
            <a:endParaRPr lang="en-US" sz="900"/>
          </a:p>
          <a:p>
            <a:pPr algn="l"/>
            <a:r>
              <a:rPr lang="en-US" sz="900"/>
              <a:t>		// pr_info("Panic thread ping [%s]\n", info-&gt;name);</a:t>
            </a:r>
            <a:endParaRPr lang="en-US" sz="900"/>
          </a:p>
          <a:p>
            <a:pPr algn="l"/>
            <a:r>
              <a:rPr lang="en-US" sz="900"/>
              <a:t>	}</a:t>
            </a:r>
            <a:endParaRPr lang="en-US" sz="900"/>
          </a:p>
          <a:p>
            <a:pPr algn="l"/>
            <a:endParaRPr lang="en-US" sz="900"/>
          </a:p>
          <a:p>
            <a:pPr algn="l"/>
            <a:r>
              <a:rPr lang="en-US" sz="900"/>
              <a:t>	pr_info("Stop panic test thread\n");</a:t>
            </a:r>
            <a:endParaRPr lang="en-US" sz="900"/>
          </a:p>
          <a:p>
            <a:pPr algn="l"/>
            <a:r>
              <a:rPr lang="en-US" sz="900"/>
              <a:t>	info-&gt;task = NULL;</a:t>
            </a:r>
            <a:endParaRPr lang="en-US" sz="900"/>
          </a:p>
          <a:p>
            <a:pPr algn="l"/>
            <a:r>
              <a:rPr lang="en-US" sz="900"/>
              <a:t>	do_exit(1);</a:t>
            </a:r>
            <a:endParaRPr lang="en-US" sz="900"/>
          </a:p>
          <a:p>
            <a:pPr algn="l"/>
            <a:r>
              <a:rPr lang="en-US" sz="900"/>
              <a:t>	return 0;</a:t>
            </a:r>
            <a:endParaRPr lang="en-US" sz="900"/>
          </a:p>
          <a:p>
            <a:pPr algn="l"/>
            <a:r>
              <a:rPr lang="en-US" sz="900"/>
              <a:t>}</a:t>
            </a:r>
            <a:endParaRPr lang="en-US" sz="900"/>
          </a:p>
          <a:p>
            <a:pPr algn="l"/>
            <a:endParaRPr lang="en-US" sz="900"/>
          </a:p>
          <a:p>
            <a:pPr algn="l"/>
            <a:r>
              <a:rPr lang="en-US" sz="900"/>
              <a:t>/* WARM reset hook */</a:t>
            </a:r>
            <a:endParaRPr lang="en-US" sz="900"/>
          </a:p>
          <a:p>
            <a:pPr algn="l"/>
            <a:r>
              <a:rPr lang="en-US" sz="900"/>
              <a:t>static int panic_test_hook_panic_notifier_call(struct notifier_block *notifier,</a:t>
            </a:r>
            <a:endParaRPr lang="en-US" sz="900"/>
          </a:p>
          <a:p>
            <a:pPr algn="l"/>
            <a:r>
              <a:rPr lang="en-US" sz="900"/>
              <a:t>		unsigned long what, void *data)</a:t>
            </a:r>
            <a:endParaRPr lang="en-US" sz="900"/>
          </a:p>
          <a:p>
            <a:pPr algn="l"/>
            <a:r>
              <a:rPr lang="en-US" sz="900"/>
              <a:t>{</a:t>
            </a:r>
            <a:endParaRPr lang="en-US" sz="900"/>
          </a:p>
          <a:p>
            <a:pPr algn="l"/>
            <a:endParaRPr lang="en-US" sz="900"/>
          </a:p>
          <a:p>
            <a:pPr algn="l"/>
            <a:r>
              <a:rPr lang="en-US" sz="900"/>
              <a:t>	(void) notifier;</a:t>
            </a:r>
            <a:endParaRPr lang="en-US" sz="900"/>
          </a:p>
          <a:p>
            <a:pPr algn="l"/>
            <a:r>
              <a:rPr lang="en-US" sz="900"/>
              <a:t>	(void) what;</a:t>
            </a:r>
            <a:endParaRPr lang="en-US" sz="900"/>
          </a:p>
          <a:p>
            <a:pPr algn="l"/>
            <a:r>
              <a:rPr lang="en-US" sz="900"/>
              <a:t>	(void) data;</a:t>
            </a:r>
            <a:endParaRPr lang="en-US" sz="900"/>
          </a:p>
          <a:p>
            <a:pPr algn="l"/>
            <a:endParaRPr lang="en-US" sz="900"/>
          </a:p>
          <a:p>
            <a:pPr algn="l"/>
            <a:r>
              <a:rPr lang="en-US" sz="900"/>
              <a:t>	panic_print_nmi();</a:t>
            </a:r>
            <a:endParaRPr lang="en-US" sz="900"/>
          </a:p>
          <a:p>
            <a:pPr algn="l"/>
            <a:endParaRPr lang="en-US" sz="900"/>
          </a:p>
          <a:p>
            <a:pPr algn="l"/>
            <a:r>
              <a:rPr lang="en-US" sz="900"/>
              <a:t>	return NOTIFY_DONE;</a:t>
            </a:r>
            <a:endParaRPr lang="en-US" sz="900"/>
          </a:p>
          <a:p>
            <a:pPr algn="l"/>
            <a:r>
              <a:rPr lang="en-US" sz="900"/>
              <a:t>}</a:t>
            </a:r>
            <a:endParaRPr lang="en-US" sz="900"/>
          </a:p>
          <a:p>
            <a:pPr algn="l"/>
            <a:endParaRPr lang="en-US" sz="900"/>
          </a:p>
          <a:p>
            <a:pPr algn="l"/>
            <a:r>
              <a:rPr lang="en-US" sz="900"/>
              <a:t>static struct notifier_block panic_test_hook_panic_notifier = {</a:t>
            </a:r>
            <a:endParaRPr lang="en-US" sz="900"/>
          </a:p>
          <a:p>
            <a:pPr algn="l"/>
            <a:r>
              <a:rPr lang="en-US" sz="900"/>
              <a:t>	.notifier_call = panic_test_hook_panic_notifier_call,</a:t>
            </a:r>
            <a:endParaRPr lang="en-US" sz="900"/>
          </a:p>
          <a:p>
            <a:pPr algn="l"/>
            <a:r>
              <a:rPr lang="en-US" sz="900"/>
              <a:t>};</a:t>
            </a:r>
            <a:endParaRPr lang="en-US" sz="9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- 5</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900"/>
              <a:t>static int __init panic_test_init (void)</a:t>
            </a:r>
            <a:endParaRPr sz="900"/>
          </a:p>
          <a:p>
            <a:pPr marL="0" indent="0">
              <a:buNone/>
            </a:pPr>
            <a:r>
              <a:rPr sz="900"/>
              <a:t>{</a:t>
            </a:r>
            <a:endParaRPr sz="900"/>
          </a:p>
          <a:p>
            <a:pPr marL="0" indent="0">
              <a:buNone/>
            </a:pPr>
            <a:r>
              <a:rPr sz="900"/>
              <a:t>	struct panic_thread *info;</a:t>
            </a:r>
            <a:endParaRPr sz="900"/>
          </a:p>
          <a:p>
            <a:pPr marL="0" indent="0">
              <a:buNone/>
            </a:pPr>
            <a:r>
              <a:rPr sz="900"/>
              <a:t>	unsigned int cpu;</a:t>
            </a:r>
            <a:endParaRPr sz="900"/>
          </a:p>
          <a:p>
            <a:pPr marL="0" indent="0">
              <a:buNone/>
            </a:pPr>
            <a:endParaRPr sz="900"/>
          </a:p>
          <a:p>
            <a:pPr marL="0" indent="0">
              <a:buNone/>
            </a:pPr>
            <a:r>
              <a:rPr sz="900"/>
              <a:t>	panic_print_nmi();</a:t>
            </a:r>
            <a:endParaRPr sz="900"/>
          </a:p>
          <a:p>
            <a:pPr marL="0" indent="0">
              <a:buNone/>
            </a:pPr>
            <a:endParaRPr sz="900"/>
          </a:p>
          <a:p>
            <a:pPr marL="0" indent="0">
              <a:buNone/>
            </a:pPr>
            <a:r>
              <a:rPr sz="900"/>
              <a:t>	atomic_notifier_chain_register(&amp;panic_notifier_list,</a:t>
            </a:r>
            <a:endParaRPr sz="900"/>
          </a:p>
          <a:p>
            <a:pPr marL="0" indent="0">
              <a:buNone/>
            </a:pPr>
            <a:r>
              <a:rPr sz="900"/>
              <a:t>			&amp;panic_test_hook_panic_notifier);</a:t>
            </a:r>
            <a:endParaRPr sz="900"/>
          </a:p>
          <a:p>
            <a:pPr marL="0" indent="0">
              <a:buNone/>
            </a:pPr>
            <a:endParaRPr sz="900"/>
          </a:p>
          <a:p>
            <a:pPr marL="0" indent="0">
              <a:buNone/>
            </a:pPr>
            <a:r>
              <a:rPr sz="900"/>
              <a:t>	for_each_present_cpu(cpu) {</a:t>
            </a:r>
            <a:endParaRPr sz="900"/>
          </a:p>
          <a:p>
            <a:pPr marL="0" indent="0">
              <a:buNone/>
            </a:pPr>
            <a:r>
              <a:rPr sz="900"/>
              <a:t>		if (cpu &gt; 3)</a:t>
            </a:r>
            <a:endParaRPr sz="900"/>
          </a:p>
          <a:p>
            <a:pPr marL="0" indent="0">
              <a:buNone/>
            </a:pPr>
            <a:r>
              <a:rPr sz="900"/>
              <a:t>			break;</a:t>
            </a:r>
            <a:endParaRPr sz="900"/>
          </a:p>
          <a:p>
            <a:pPr marL="0" indent="0">
              <a:buNone/>
            </a:pPr>
            <a:endParaRPr sz="900"/>
          </a:p>
          <a:p>
            <a:pPr marL="0" indent="0">
              <a:buNone/>
            </a:pPr>
            <a:r>
              <a:rPr sz="900"/>
              <a:t>		info = &amp;panic_threads[cpu];</a:t>
            </a:r>
            <a:endParaRPr sz="900"/>
          </a:p>
          <a:p>
            <a:pPr marL="0" indent="0">
              <a:buNone/>
            </a:pPr>
            <a:endParaRPr sz="900"/>
          </a:p>
          <a:p>
            <a:pPr marL="0" indent="0">
              <a:buNone/>
            </a:pPr>
            <a:r>
              <a:rPr sz="900"/>
              <a:t>		info-&gt;task = kthread_create(</a:t>
            </a:r>
            <a:endParaRPr sz="900"/>
          </a:p>
          <a:p>
            <a:pPr marL="0" indent="0">
              <a:buNone/>
            </a:pPr>
            <a:r>
              <a:rPr sz="900"/>
              <a:t>				&amp;panic_test_thread,</a:t>
            </a:r>
            <a:endParaRPr sz="900"/>
          </a:p>
          <a:p>
            <a:pPr marL="0" indent="0">
              <a:buNone/>
            </a:pPr>
            <a:r>
              <a:rPr sz="900"/>
              <a:t>				info,</a:t>
            </a:r>
            <a:endParaRPr sz="900"/>
          </a:p>
          <a:p>
            <a:pPr marL="0" indent="0">
              <a:buNone/>
            </a:pPr>
            <a:r>
              <a:rPr sz="900"/>
              <a:t>				info-&gt;name);</a:t>
            </a:r>
            <a:endParaRPr sz="900"/>
          </a:p>
          <a:p>
            <a:pPr marL="0" indent="0">
              <a:buNone/>
            </a:pPr>
            <a:endParaRPr sz="900"/>
          </a:p>
          <a:p>
            <a:pPr marL="0" indent="0">
              <a:buNone/>
            </a:pPr>
            <a:r>
              <a:rPr sz="900"/>
              <a:t>		if (IS_ERR(panic_threads[cpu].task))</a:t>
            </a:r>
            <a:endParaRPr sz="900"/>
          </a:p>
          <a:p>
            <a:pPr marL="0" indent="0">
              <a:buNone/>
            </a:pPr>
            <a:r>
              <a:rPr sz="900"/>
              <a:t>			pr_err("Unable to create thread\n");</a:t>
            </a:r>
            <a:endParaRPr sz="900"/>
          </a:p>
          <a:p>
            <a:pPr marL="0" indent="0">
              <a:buNone/>
            </a:pPr>
            <a:r>
              <a:rPr sz="900"/>
              <a:t>		kthread_bind(info-&gt;task, cpu);</a:t>
            </a:r>
            <a:endParaRPr sz="900"/>
          </a:p>
          <a:p>
            <a:pPr marL="0" indent="0">
              <a:buNone/>
            </a:pPr>
            <a:endParaRPr sz="900"/>
          </a:p>
          <a:p>
            <a:pPr marL="0" indent="0">
              <a:buNone/>
            </a:pPr>
            <a:r>
              <a:rPr sz="900"/>
              <a:t>		wake_up_process(info-&gt;task);</a:t>
            </a:r>
            <a:endParaRPr sz="900"/>
          </a:p>
          <a:p>
            <a:pPr marL="0" indent="0">
              <a:buNone/>
            </a:pPr>
            <a:r>
              <a:rPr sz="900"/>
              <a:t>	}</a:t>
            </a:r>
            <a:endParaRPr sz="900"/>
          </a:p>
          <a:p>
            <a:pPr marL="0" indent="0">
              <a:buNone/>
            </a:pPr>
            <a:endParaRPr sz="900"/>
          </a:p>
          <a:p>
            <a:pPr marL="0" indent="0">
              <a:buNone/>
            </a:pPr>
            <a:r>
              <a:rPr sz="900"/>
              <a:t>	pr_info("Panic test driver added\n");</a:t>
            </a:r>
            <a:endParaRPr sz="900"/>
          </a:p>
          <a:p>
            <a:pPr marL="0" indent="0">
              <a:buNone/>
            </a:pPr>
            <a:r>
              <a:rPr sz="900"/>
              <a:t>	return 0;</a:t>
            </a:r>
            <a:endParaRPr sz="900"/>
          </a:p>
          <a:p>
            <a:pPr marL="0" indent="0">
              <a:buNone/>
            </a:pPr>
            <a:r>
              <a:rPr sz="900"/>
              <a:t>}</a:t>
            </a:r>
            <a:endParaRPr sz="900"/>
          </a:p>
          <a:p>
            <a:pPr marL="0" indent="0">
              <a:buNone/>
            </a:pPr>
            <a:endParaRPr sz="900"/>
          </a:p>
          <a:p>
            <a:pPr marL="0" indent="0">
              <a:buNone/>
            </a:pPr>
            <a:endParaRPr sz="900"/>
          </a:p>
        </p:txBody>
      </p:sp>
      <p:sp>
        <p:nvSpPr>
          <p:cNvPr id="4" name="Text Box 3"/>
          <p:cNvSpPr txBox="1"/>
          <p:nvPr/>
        </p:nvSpPr>
        <p:spPr>
          <a:xfrm>
            <a:off x="7025005" y="875665"/>
            <a:ext cx="4521835" cy="3108960"/>
          </a:xfrm>
          <a:prstGeom prst="rect">
            <a:avLst/>
          </a:prstGeom>
          <a:noFill/>
        </p:spPr>
        <p:txBody>
          <a:bodyPr wrap="square" rtlCol="0">
            <a:spAutoFit/>
          </a:bodyPr>
          <a:p>
            <a:pPr algn="l"/>
            <a:r>
              <a:rPr lang="en-US" sz="900"/>
              <a:t>static void __exit panic_test_exit(void)</a:t>
            </a:r>
            <a:endParaRPr lang="en-US" sz="900"/>
          </a:p>
          <a:p>
            <a:pPr algn="l"/>
            <a:r>
              <a:rPr lang="en-US" sz="900"/>
              <a:t>{</a:t>
            </a:r>
            <a:endParaRPr lang="en-US" sz="900"/>
          </a:p>
          <a:p>
            <a:pPr algn="l"/>
            <a:r>
              <a:rPr lang="en-US" sz="900"/>
              <a:t>	unsigned int cpu;</a:t>
            </a:r>
            <a:endParaRPr lang="en-US" sz="900"/>
          </a:p>
          <a:p>
            <a:pPr algn="l"/>
            <a:endParaRPr lang="en-US" sz="900"/>
          </a:p>
          <a:p>
            <a:pPr algn="l"/>
            <a:r>
              <a:rPr lang="en-US" sz="900"/>
              <a:t>	for_each_present_cpu(cpu) {</a:t>
            </a:r>
            <a:endParaRPr lang="en-US" sz="900"/>
          </a:p>
          <a:p>
            <a:pPr algn="l"/>
            <a:r>
              <a:rPr lang="en-US" sz="900"/>
              <a:t>		if (cpu &gt; 3)</a:t>
            </a:r>
            <a:endParaRPr lang="en-US" sz="900"/>
          </a:p>
          <a:p>
            <a:pPr algn="l"/>
            <a:r>
              <a:rPr lang="en-US" sz="900"/>
              <a:t>			break;</a:t>
            </a:r>
            <a:endParaRPr lang="en-US" sz="900"/>
          </a:p>
          <a:p>
            <a:pPr algn="l"/>
            <a:endParaRPr lang="en-US" sz="900"/>
          </a:p>
          <a:p>
            <a:pPr algn="l"/>
            <a:r>
              <a:rPr lang="en-US" sz="900"/>
              <a:t>		if (panic_threads[cpu].task != NULL)</a:t>
            </a:r>
            <a:endParaRPr lang="en-US" sz="900"/>
          </a:p>
          <a:p>
            <a:pPr algn="l"/>
            <a:r>
              <a:rPr lang="en-US" sz="900"/>
              <a:t>			kthread_stop(panic_threads[cpu].task);</a:t>
            </a:r>
            <a:endParaRPr lang="en-US" sz="900"/>
          </a:p>
          <a:p>
            <a:pPr algn="l"/>
            <a:r>
              <a:rPr lang="en-US" sz="900"/>
              <a:t>	}</a:t>
            </a:r>
            <a:endParaRPr lang="en-US" sz="900"/>
          </a:p>
          <a:p>
            <a:pPr algn="l"/>
            <a:endParaRPr lang="en-US" sz="900"/>
          </a:p>
          <a:p>
            <a:pPr algn="l"/>
            <a:r>
              <a:rPr lang="en-US" sz="900"/>
              <a:t>	pr_info("Panic test driver removed\n");</a:t>
            </a:r>
            <a:endParaRPr lang="en-US" sz="900"/>
          </a:p>
          <a:p>
            <a:pPr algn="l"/>
            <a:r>
              <a:rPr lang="en-US" sz="900"/>
              <a:t>}</a:t>
            </a:r>
            <a:endParaRPr lang="en-US" sz="900"/>
          </a:p>
          <a:p>
            <a:pPr algn="l"/>
            <a:endParaRPr lang="en-US" sz="900"/>
          </a:p>
          <a:p>
            <a:pPr algn="l"/>
            <a:r>
              <a:rPr lang="en-US" sz="900"/>
              <a:t>module_init(panic_test_init);</a:t>
            </a:r>
            <a:endParaRPr lang="en-US" sz="900"/>
          </a:p>
          <a:p>
            <a:pPr algn="l"/>
            <a:r>
              <a:rPr lang="en-US" sz="900"/>
              <a:t>module_exit(panic_test_exit);</a:t>
            </a:r>
            <a:endParaRPr lang="en-US" sz="900"/>
          </a:p>
          <a:p>
            <a:pPr algn="l"/>
            <a:endParaRPr lang="en-US" sz="900"/>
          </a:p>
          <a:p>
            <a:pPr algn="l"/>
            <a:r>
              <a:rPr lang="en-US" sz="900"/>
              <a:t>MODULE_DESCRIPTION("A simple kernel panic test module");</a:t>
            </a:r>
            <a:endParaRPr lang="en-US" sz="900"/>
          </a:p>
          <a:p>
            <a:pPr algn="l"/>
            <a:r>
              <a:rPr lang="en-US" sz="900"/>
              <a:t>MODULE_AUTHOR("Kyungmin Seo &lt;kyungmin.seo@intel.com&gt;");</a:t>
            </a:r>
            <a:endParaRPr lang="en-US" sz="900"/>
          </a:p>
          <a:p>
            <a:pPr algn="l"/>
            <a:r>
              <a:rPr lang="en-US" sz="900"/>
              <a:t>MODULE_LICENSE("GPL");</a:t>
            </a:r>
            <a:endParaRPr lang="en-US" sz="9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- 6</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1200"/>
              <a:t>Build script</a:t>
            </a:r>
            <a:endParaRPr sz="1200"/>
          </a:p>
          <a:p>
            <a:pPr marL="0" indent="0">
              <a:buNone/>
            </a:pPr>
            <a:r>
              <a:rPr lang="x-none" sz="1200"/>
              <a:t>========</a:t>
            </a:r>
            <a:endParaRPr lang="x-none" sz="1200"/>
          </a:p>
          <a:p>
            <a:pPr marL="0" indent="0">
              <a:buNone/>
            </a:pPr>
            <a:r>
              <a:rPr lang="x-none" sz="1200"/>
              <a:t>#!/bin/bash</a:t>
            </a:r>
            <a:endParaRPr lang="x-none" sz="1200"/>
          </a:p>
          <a:p>
            <a:pPr marL="0" indent="0">
              <a:buNone/>
            </a:pPr>
            <a:endParaRPr lang="x-none" sz="1200"/>
          </a:p>
          <a:p>
            <a:pPr marL="0" indent="0">
              <a:buNone/>
            </a:pPr>
            <a:r>
              <a:rPr lang="x-none" sz="1200"/>
              <a:t># Toolchain</a:t>
            </a:r>
            <a:endParaRPr lang="x-none" sz="1200"/>
          </a:p>
          <a:p>
            <a:pPr marL="0" indent="0">
              <a:buNone/>
            </a:pPr>
            <a:r>
              <a:rPr lang="x-none" sz="1200"/>
              <a:t>source /opt/poky/oecore-x86_64/environment-setup-corei7-64-poky-linux</a:t>
            </a:r>
            <a:endParaRPr lang="x-none" sz="1200"/>
          </a:p>
          <a:p>
            <a:pPr marL="0" indent="0">
              <a:buNone/>
            </a:pPr>
            <a:endParaRPr lang="x-none" sz="1200"/>
          </a:p>
          <a:p>
            <a:pPr marL="0" indent="0">
              <a:buNone/>
            </a:pPr>
            <a:r>
              <a:rPr lang="x-none" sz="1200"/>
              <a:t>unset CC</a:t>
            </a:r>
            <a:endParaRPr lang="x-none" sz="1200"/>
          </a:p>
          <a:p>
            <a:pPr marL="0" indent="0">
              <a:buNone/>
            </a:pPr>
            <a:r>
              <a:rPr lang="x-none" sz="1200"/>
              <a:t>export CC="x86_64-poky-linux-gcc -fuse-ld=bfd LD=x86_64-poky-linux-ld.bfd"</a:t>
            </a:r>
            <a:endParaRPr lang="x-none" sz="1200"/>
          </a:p>
          <a:p>
            <a:pPr marL="0" indent="0">
              <a:buNone/>
            </a:pPr>
            <a:endParaRPr lang="x-none" sz="1200"/>
          </a:p>
          <a:p>
            <a:pPr marL="0" indent="0">
              <a:buNone/>
            </a:pPr>
            <a:r>
              <a:rPr lang="x-none" sz="1200"/>
              <a:t># global values for Kernel build</a:t>
            </a:r>
            <a:endParaRPr lang="x-none" sz="1200"/>
          </a:p>
          <a:p>
            <a:pPr marL="0" indent="0">
              <a:buNone/>
            </a:pPr>
            <a:r>
              <a:rPr lang="x-none" sz="1200"/>
              <a:t>export ARCH=x86_64</a:t>
            </a:r>
            <a:endParaRPr lang="x-none" sz="1200"/>
          </a:p>
          <a:p>
            <a:pPr marL="0" indent="0">
              <a:buNone/>
            </a:pPr>
            <a:r>
              <a:rPr lang="x-none" sz="1200"/>
              <a:t>export CROSS_COMPILE="x86_64-poky-linux-"</a:t>
            </a:r>
            <a:endParaRPr lang="x-none" sz="1200"/>
          </a:p>
          <a:p>
            <a:pPr marL="0" indent="0">
              <a:buNone/>
            </a:pPr>
            <a:r>
              <a:rPr lang="x-none" sz="1200"/>
              <a:t>export KDIR=/home/user/yocto/ec18/kernel/out/kernel_obj</a:t>
            </a:r>
            <a:endParaRPr lang="x-none" sz="1200"/>
          </a:p>
          <a:p>
            <a:pPr marL="0" indent="0">
              <a:buNone/>
            </a:pPr>
            <a:endParaRPr lang="x-none" sz="1200"/>
          </a:p>
          <a:p>
            <a:pPr marL="0" indent="0">
              <a:buNone/>
            </a:pPr>
            <a:r>
              <a:rPr lang="x-none" sz="1200"/>
              <a:t>set -e</a:t>
            </a:r>
            <a:endParaRPr lang="x-none" sz="1200"/>
          </a:p>
          <a:p>
            <a:pPr marL="0" indent="0">
              <a:buNone/>
            </a:pPr>
            <a:endParaRPr lang="x-none" sz="1200"/>
          </a:p>
          <a:p>
            <a:pPr marL="0" indent="0">
              <a:buNone/>
            </a:pPr>
            <a:r>
              <a:rPr lang="x-none" sz="1200"/>
              <a:t>make clean</a:t>
            </a:r>
            <a:endParaRPr lang="x-none" sz="1200"/>
          </a:p>
          <a:p>
            <a:pPr marL="0" indent="0">
              <a:buNone/>
            </a:pPr>
            <a:r>
              <a:rPr lang="x-none" sz="1200"/>
              <a:t>make</a:t>
            </a:r>
            <a:endParaRPr lang="x-none" sz="1200"/>
          </a:p>
          <a:p>
            <a:pPr marL="0" indent="0">
              <a:buNone/>
            </a:pPr>
            <a:endParaRPr lang="x-none" sz="1200"/>
          </a:p>
          <a:p>
            <a:pPr marL="0" indent="0">
              <a:buNone/>
            </a:pPr>
            <a:r>
              <a:rPr lang="x-none" sz="1200"/>
              <a:t>set +e</a:t>
            </a:r>
            <a:endParaRPr lang="x-none" sz="1200"/>
          </a:p>
          <a:p>
            <a:pPr marL="0" indent="0">
              <a:buNone/>
            </a:pPr>
            <a:endParaRPr lang="x-none" sz="1200"/>
          </a:p>
          <a:p>
            <a:pPr marL="0" indent="0">
              <a:buNone/>
            </a:pPr>
            <a:r>
              <a:rPr lang="x-none" sz="1200"/>
              <a:t>Insert module to make deadlock.</a:t>
            </a:r>
            <a:endParaRPr lang="x-none" sz="1200"/>
          </a:p>
          <a:p>
            <a:pPr marL="0" indent="0">
              <a:buNone/>
            </a:pPr>
            <a:r>
              <a:rPr lang="x-none" sz="1200"/>
              <a:t>    $ insmod panic.ko</a:t>
            </a:r>
            <a:endParaRPr lang="x-none" sz="1200"/>
          </a:p>
          <a:p>
            <a:pPr marL="0" indent="0">
              <a:buNone/>
            </a:pPr>
            <a:endParaRPr lang="x-none" sz="1200"/>
          </a:p>
          <a:p>
            <a:pPr marL="0" indent="0">
              <a:buNone/>
            </a:pPr>
            <a:r>
              <a:rPr lang="x-none" sz="1200"/>
              <a:t>Check if NMI watchdog happens as you expected.</a:t>
            </a:r>
            <a:endParaRPr lang="x-none" sz="1200"/>
          </a:p>
        </p:txBody>
      </p:sp>
      <p:sp>
        <p:nvSpPr>
          <p:cNvPr id="4" name="Text Box 3"/>
          <p:cNvSpPr txBox="1"/>
          <p:nvPr/>
        </p:nvSpPr>
        <p:spPr>
          <a:xfrm>
            <a:off x="7025005" y="875665"/>
            <a:ext cx="4521835" cy="4480560"/>
          </a:xfrm>
          <a:prstGeom prst="rect">
            <a:avLst/>
          </a:prstGeom>
          <a:noFill/>
        </p:spPr>
        <p:txBody>
          <a:bodyPr wrap="square" rtlCol="0">
            <a:spAutoFit/>
          </a:bodyPr>
          <a:p>
            <a:pPr algn="l"/>
            <a:r>
              <a:rPr lang="en-US" sz="900"/>
              <a:t>[24540.751653] NMI watchdog: Watchdog detected hard LOCKUP on cpu 1</a:t>
            </a:r>
            <a:endParaRPr lang="en-US" sz="900"/>
          </a:p>
          <a:p>
            <a:pPr algn="l"/>
            <a:r>
              <a:rPr lang="en-US" sz="900"/>
              <a:t>[24540.759003] Kernel panic - not syncing: Hard LOCKUP</a:t>
            </a:r>
            <a:endParaRPr lang="en-US" sz="900"/>
          </a:p>
          <a:p>
            <a:pPr algn="l"/>
            <a:r>
              <a:rPr lang="en-US" sz="900"/>
              <a:t>[24540.763879] CPU: 1 PID: 27619 Comm: Panic/1 Tainted: G U W O 4.4.19-quilt-2e5dc0ac-g4a0eaa5-dirty #3</a:t>
            </a:r>
            <a:endParaRPr lang="en-US" sz="900"/>
          </a:p>
          <a:p>
            <a:pPr algn="l"/>
            <a:r>
              <a:rPr lang="en-US" sz="900"/>
              <a:t>[24540.773785] 0000000000000000 ffff88017fc85b00 ffffffff8138e8c5 ffffffff81f957ba</a:t>
            </a:r>
            <a:endParaRPr lang="en-US" sz="900"/>
          </a:p>
          <a:p>
            <a:pPr algn="l"/>
            <a:r>
              <a:rPr lang="en-US" sz="900"/>
              <a:t>[24540.781227] ffff88017fc85b90 ffff88017fc85b80 ffffffff81177b7d 0000000000000008</a:t>
            </a:r>
            <a:endParaRPr lang="en-US" sz="900"/>
          </a:p>
          <a:p>
            <a:pPr algn="l"/>
            <a:r>
              <a:rPr lang="en-US" sz="900"/>
              <a:t>[24540.788666] ffff88017fc85b90 ffff88017fc85b28 00000000000000bc ffffffff81fb667c</a:t>
            </a:r>
            <a:endParaRPr lang="en-US" sz="900"/>
          </a:p>
          <a:p>
            <a:pPr algn="l"/>
            <a:r>
              <a:rPr lang="en-US" sz="900"/>
              <a:t>[24540.796108] Call Trace:</a:t>
            </a:r>
            <a:endParaRPr lang="en-US" sz="900"/>
          </a:p>
          <a:p>
            <a:pPr algn="l"/>
            <a:r>
              <a:rPr lang="en-US" sz="900"/>
              <a:t>[24540.798552] &lt;NMI&gt; [&lt;ffffffff8138e8c5&gt;] dump_stack+0x67/0x92</a:t>
            </a:r>
            <a:endParaRPr lang="en-US" sz="900"/>
          </a:p>
          <a:p>
            <a:pPr algn="l"/>
            <a:r>
              <a:rPr lang="en-US" sz="900"/>
              <a:t>[24540.804308] [&lt;ffffffff81177b7d&gt;] panic+0xc5/0x1eb</a:t>
            </a:r>
            <a:endParaRPr lang="en-US" sz="900"/>
          </a:p>
          <a:p>
            <a:pPr algn="l"/>
            <a:r>
              <a:rPr lang="en-US" sz="900"/>
              <a:t>[24540.809097] [&lt;ffffffff811315cf&gt;] watchdog_overflow_callback+0x14f/0x150</a:t>
            </a:r>
            <a:endParaRPr lang="en-US" sz="900"/>
          </a:p>
          <a:p>
            <a:pPr algn="l"/>
            <a:r>
              <a:rPr lang="en-US" sz="900"/>
              <a:t>[24540.815794] [&lt;ffffffff8117124c&gt;] __perf_event_overflow+0x9c/0x1e0</a:t>
            </a:r>
            <a:endParaRPr lang="en-US" sz="900"/>
          </a:p>
          <a:p>
            <a:pPr algn="l"/>
            <a:r>
              <a:rPr lang="en-US" sz="900"/>
              <a:t>[24540.821968] [&lt;ffffffff81171da4&gt;] perf_event_overflow+0x14/0x20</a:t>
            </a:r>
            <a:endParaRPr lang="en-US" sz="900"/>
          </a:p>
          <a:p>
            <a:pPr algn="l"/>
            <a:r>
              <a:rPr lang="en-US" sz="900"/>
              <a:t>[24540.827883] [&lt;ffffffff810208bf&gt;] intel_pmu_handle_irq+0x1cf/0x450</a:t>
            </a:r>
            <a:endParaRPr lang="en-US" sz="900"/>
          </a:p>
          <a:p>
            <a:pPr algn="l"/>
            <a:r>
              <a:rPr lang="en-US" sz="900"/>
              <a:t>[24540.834060] [&lt;ffffffff8110ec82&gt;] ? __module_text_address+0x12/0x60</a:t>
            </a:r>
            <a:endParaRPr lang="en-US" sz="900"/>
          </a:p>
          <a:p>
            <a:pPr algn="l"/>
            <a:r>
              <a:rPr lang="en-US" sz="900"/>
              <a:t>[24540.840322] [&lt;ffffffff811130ef&gt;] ? is_module_text_address+0x2f/0x50</a:t>
            </a:r>
            <a:endParaRPr lang="en-US" sz="900"/>
          </a:p>
          <a:p>
            <a:pPr algn="l"/>
            <a:r>
              <a:rPr lang="en-US" sz="900"/>
              <a:t>[24540.846672] [&lt;ffffffff8139a8dc&gt;] ? vsnprintf+0x24c/0x510</a:t>
            </a:r>
            <a:endParaRPr lang="en-US" sz="900"/>
          </a:p>
          <a:p>
            <a:pPr algn="l"/>
            <a:r>
              <a:rPr lang="en-US" sz="900"/>
              <a:t>[24540.852066] [&lt;ffffffff8100ffff&gt;] ? __fpu__restore_sig+0x10f/0x490</a:t>
            </a:r>
            <a:endParaRPr lang="en-US" sz="900"/>
          </a:p>
          <a:p>
            <a:pPr algn="l"/>
            <a:r>
              <a:rPr lang="en-US" sz="900"/>
              <a:t>[24540.858242] [&lt;ffffffff81395537&gt;] ? seq_buf_vprintf+0x37/0x90</a:t>
            </a:r>
            <a:endParaRPr lang="en-US" sz="900"/>
          </a:p>
          <a:p>
            <a:pPr algn="l"/>
            <a:r>
              <a:rPr lang="en-US" sz="900"/>
              <a:t>[24540.863985] [&lt;ffffffff81392fbf&gt;] ? nmi_vprintk+0x4f/0x80</a:t>
            </a:r>
            <a:endParaRPr lang="en-US" sz="900"/>
          </a:p>
          <a:p>
            <a:pPr algn="l"/>
            <a:r>
              <a:rPr lang="en-US" sz="900"/>
              <a:t>[24540.869377] [&lt;ffffffff8144035f&gt;] ? acpi_idle_enter_bm+0xb/0x112</a:t>
            </a:r>
            <a:endParaRPr lang="en-US" sz="900"/>
          </a:p>
          <a:p>
            <a:pPr algn="l"/>
            <a:r>
              <a:rPr lang="en-US" sz="900"/>
              <a:t>[24540.875379] [&lt;ffffffff8144035f&gt;] ? acpi_idle_enter_bm+0xb/0x112</a:t>
            </a:r>
            <a:endParaRPr lang="en-US" sz="900"/>
          </a:p>
          <a:p>
            <a:pPr algn="l"/>
            <a:r>
              <a:rPr lang="x-none" altLang="en-US" sz="900"/>
              <a:t>.....................</a:t>
            </a:r>
            <a:endParaRPr lang="x-none" altLang="en-US" sz="900"/>
          </a:p>
          <a:p>
            <a:pPr algn="l"/>
            <a:r>
              <a:rPr lang="x-none" altLang="en-US" sz="900"/>
              <a:t>[24540.959685] &lt;&lt;EOE&gt;&gt; [&lt;ffffffffa016302c&gt;] ? panic_test_thread+0x2c/0x50 [panic]</a:t>
            </a:r>
            <a:endParaRPr lang="x-none" altLang="en-US" sz="900"/>
          </a:p>
          <a:p>
            <a:pPr algn="l"/>
            <a:r>
              <a:rPr lang="x-none" altLang="en-US" sz="900"/>
              <a:t>[24540.967089] [&lt;ffffffff810b73ad&gt;] kthread+0xed/0x110</a:t>
            </a:r>
            <a:endParaRPr lang="x-none" altLang="en-US" sz="900"/>
          </a:p>
          <a:p>
            <a:pPr algn="l"/>
            <a:r>
              <a:rPr lang="x-none" altLang="en-US" sz="900"/>
              <a:t>[24540.972051] [&lt;ffffffff810b72c0&gt;] ? kthread_create_on_node+0x190/0x190</a:t>
            </a:r>
            <a:endParaRPr lang="x-none" altLang="en-US" sz="900"/>
          </a:p>
          <a:p>
            <a:pPr algn="l"/>
            <a:r>
              <a:rPr lang="x-none" altLang="en-US" sz="900"/>
              <a:t>[24540.978575] [&lt;ffffffff81a570ef&gt;] ret_from_fork+0x3f/0x70</a:t>
            </a:r>
            <a:endParaRPr lang="x-none" altLang="en-US" sz="900"/>
          </a:p>
          <a:p>
            <a:pPr algn="l"/>
            <a:r>
              <a:rPr lang="x-none" altLang="en-US" sz="900"/>
              <a:t>[24540.983970] [&lt;ffffffff810b72c0&gt;] ? kthread_create_on_node+0x190/0x190</a:t>
            </a:r>
            <a:endParaRPr lang="x-none" altLang="en-US" sz="900"/>
          </a:p>
          <a:p>
            <a:pPr algn="l"/>
            <a:r>
              <a:rPr lang="x-none" altLang="en-US" sz="900"/>
              <a:t>[24542.156125] Shutting down cpus with NMI</a:t>
            </a:r>
            <a:endParaRPr lang="x-none" altLang="en-US" sz="900"/>
          </a:p>
          <a:p>
            <a:pPr algn="l"/>
            <a:endParaRPr lang="x-none" altLang="en-US" sz="9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- 1</a:t>
            </a:r>
            <a:endParaRPr lang="x-none" altLang="en-US" sz="3200"/>
          </a:p>
        </p:txBody>
      </p:sp>
      <p:sp>
        <p:nvSpPr>
          <p:cNvPr id="3" name="Content Placeholder 2"/>
          <p:cNvSpPr>
            <a:spLocks noGrp="1"/>
          </p:cNvSpPr>
          <p:nvPr>
            <p:ph idx="1"/>
          </p:nvPr>
        </p:nvSpPr>
        <p:spPr>
          <a:xfrm>
            <a:off x="610235" y="1292860"/>
            <a:ext cx="10174605" cy="4837430"/>
          </a:xfrm>
        </p:spPr>
        <p:txBody>
          <a:bodyPr/>
          <a:p>
            <a:pPr marL="0" indent="0">
              <a:buNone/>
            </a:pPr>
            <a:r>
              <a:rPr lang="en-US" sz="1400"/>
              <a:t>Steps:</a:t>
            </a:r>
            <a:endParaRPr lang="en-US" sz="1400"/>
          </a:p>
          <a:p>
            <a:pPr marL="0" indent="0">
              <a:buNone/>
            </a:pPr>
            <a:r>
              <a:rPr lang="en-US" sz="1400"/>
              <a:t>1) Download and patch 0001-enable-pinmux-change-via-debugfs.patch</a:t>
            </a:r>
            <a:endParaRPr lang="en-US" sz="1400"/>
          </a:p>
          <a:p>
            <a:pPr marL="0" indent="0">
              <a:buNone/>
            </a:pPr>
            <a:r>
              <a:rPr lang="en-US" sz="1400"/>
              <a:t>patch -p1 &lt; 0001-enable-pinmux-change-via-debugfs.patch              </a:t>
            </a:r>
            <a:endParaRPr lang="en-US" sz="1400"/>
          </a:p>
          <a:p>
            <a:pPr marL="0" indent="0">
              <a:buNone/>
            </a:pPr>
            <a:r>
              <a:rPr lang="en-US" sz="1400"/>
              <a:t>2) make sure Kconfig of debugfs is enabled and rebuild kernel</a:t>
            </a:r>
            <a:endParaRPr lang="en-US" sz="1400"/>
          </a:p>
          <a:p>
            <a:pPr marL="0" indent="0">
              <a:buNone/>
            </a:pPr>
            <a:r>
              <a:rPr lang="en-US" sz="1400"/>
              <a:t>3) echo </a:t>
            </a:r>
            <a:r>
              <a:rPr lang="en-US" sz="1400" b="1">
                <a:solidFill>
                  <a:srgbClr val="FF0000"/>
                </a:solidFill>
              </a:rPr>
              <a:t>&lt;pin offset&gt; &lt;pin function&gt;</a:t>
            </a:r>
            <a:r>
              <a:rPr lang="en-US" sz="1400"/>
              <a:t> &gt; /sys/kernel/debug/pinctrl/INT3452:0</a:t>
            </a:r>
            <a:r>
              <a:rPr lang="en-US" sz="1400" b="1">
                <a:solidFill>
                  <a:srgbClr val="FF0000"/>
                </a:solidFill>
              </a:rPr>
              <a:t>&lt;group id&gt;</a:t>
            </a:r>
            <a:r>
              <a:rPr lang="en-US" sz="1400"/>
              <a:t>/pinmux-pins</a:t>
            </a:r>
            <a:endParaRPr lang="en-US" sz="1400"/>
          </a:p>
          <a:p>
            <a:pPr marL="0" indent="0">
              <a:buNone/>
            </a:pPr>
            <a:r>
              <a:rPr lang="en-US" sz="1400"/>
              <a:t>replace the parameter in </a:t>
            </a:r>
            <a:r>
              <a:rPr lang="en-US" sz="1400" b="1">
                <a:solidFill>
                  <a:srgbClr val="FF0000"/>
                </a:solidFill>
              </a:rPr>
              <a:t>red</a:t>
            </a:r>
            <a:r>
              <a:rPr lang="en-US" sz="1400"/>
              <a:t> to real values</a:t>
            </a:r>
            <a:endParaRPr lang="en-US" sz="1400"/>
          </a:p>
          <a:p>
            <a:pPr marL="0" indent="0">
              <a:buNone/>
            </a:pPr>
            <a:r>
              <a:rPr lang="en-US" sz="1400"/>
              <a:t> </a:t>
            </a:r>
            <a:endParaRPr lang="en-US" sz="1400"/>
          </a:p>
          <a:p>
            <a:pPr marL="0" indent="0">
              <a:buNone/>
            </a:pPr>
            <a:r>
              <a:rPr lang="en-US" sz="1400"/>
              <a:t>For example, if need to enable MCLK2 signal output on MRB (which by default it not):</a:t>
            </a:r>
            <a:endParaRPr lang="en-US" sz="1400"/>
          </a:p>
          <a:p>
            <a:pPr marL="0" indent="0">
              <a:buNone/>
            </a:pPr>
            <a:r>
              <a:rPr lang="en-US" sz="1400"/>
              <a:t>1) figure out that the  GPIO_84 AVS_I2S2_MCLK belongs to group </a:t>
            </a:r>
            <a:r>
              <a:rPr lang="en-US" sz="1400" b="1">
                <a:solidFill>
                  <a:srgbClr val="FF0000"/>
                </a:solidFill>
              </a:rPr>
              <a:t>01</a:t>
            </a:r>
            <a:r>
              <a:rPr lang="en-US" sz="1400"/>
              <a:t> and offset </a:t>
            </a:r>
            <a:r>
              <a:rPr lang="en-US" sz="1400" b="1">
                <a:solidFill>
                  <a:srgbClr val="FF0000"/>
                </a:solidFill>
              </a:rPr>
              <a:t>48</a:t>
            </a:r>
            <a:r>
              <a:rPr lang="en-US" sz="1400"/>
              <a:t> , and PMode M</a:t>
            </a:r>
            <a:r>
              <a:rPr lang="en-US" sz="1400" b="1">
                <a:solidFill>
                  <a:srgbClr val="FF0000"/>
                </a:solidFill>
              </a:rPr>
              <a:t>1</a:t>
            </a:r>
            <a:r>
              <a:rPr lang="en-US" sz="1400"/>
              <a:t> for MCLK2 function</a:t>
            </a:r>
            <a:endParaRPr lang="en-US" sz="1400"/>
          </a:p>
          <a:p>
            <a:pPr marL="0" indent="0">
              <a:buNone/>
            </a:pPr>
            <a:r>
              <a:rPr lang="en-US" sz="1400"/>
              <a:t>2) run:</a:t>
            </a:r>
            <a:endParaRPr lang="en-US" sz="1400"/>
          </a:p>
          <a:p>
            <a:pPr marL="0" indent="0">
              <a:buNone/>
            </a:pPr>
            <a:r>
              <a:rPr lang="en-US" sz="1400"/>
              <a:t>echo 48 1 &gt; /sys/kernel/debug/pinctrl/INT3452:01/pinmux-pins</a:t>
            </a:r>
            <a:endParaRPr lang="en-US" sz="1400"/>
          </a:p>
          <a:p>
            <a:pPr marL="0" indent="0">
              <a:buNone/>
            </a:pPr>
            <a:endParaRPr lang="en-US" sz="1400"/>
          </a:p>
          <a:p>
            <a:pPr marL="0" indent="0">
              <a:buNone/>
            </a:pPr>
            <a:r>
              <a:rPr lang="en-US" sz="1400"/>
              <a:t>Note:</a:t>
            </a:r>
            <a:endParaRPr lang="en-US" sz="1400"/>
          </a:p>
          <a:p>
            <a:pPr marL="0" indent="0">
              <a:buNone/>
            </a:pPr>
            <a:r>
              <a:rPr lang="en-US" sz="1400"/>
              <a:t>1) before changing please make sure that the action will not damage your hardware.</a:t>
            </a:r>
            <a:endParaRPr lang="en-US" sz="1400"/>
          </a:p>
          <a:p>
            <a:pPr marL="0" indent="0">
              <a:buNone/>
            </a:pPr>
            <a:r>
              <a:rPr lang="en-US" sz="1400"/>
              <a:t>2) the configuration will get lost after reboot (of course)</a:t>
            </a:r>
            <a:endParaRPr lang="en-US" sz="1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- 2</a:t>
            </a:r>
            <a:endParaRPr lang="x-none" altLang="en-US" sz="3200"/>
          </a:p>
        </p:txBody>
      </p:sp>
      <p:sp>
        <p:nvSpPr>
          <p:cNvPr id="3" name="Content Placeholder 2"/>
          <p:cNvSpPr>
            <a:spLocks noGrp="1"/>
          </p:cNvSpPr>
          <p:nvPr>
            <p:ph idx="1"/>
          </p:nvPr>
        </p:nvSpPr>
        <p:spPr>
          <a:xfrm>
            <a:off x="203835" y="1015365"/>
            <a:ext cx="6343650" cy="5117465"/>
          </a:xfrm>
        </p:spPr>
        <p:txBody>
          <a:bodyPr/>
          <a:p>
            <a:pPr marL="0" indent="0">
              <a:buNone/>
            </a:pPr>
            <a:r>
              <a:rPr lang="en-US" sz="1000"/>
              <a:t>From 97dcf658034ae9da0c1b01b20782759a64e19edd Mon Sep 17 00:00:00 2001</a:t>
            </a:r>
            <a:endParaRPr lang="en-US" sz="1000"/>
          </a:p>
          <a:p>
            <a:pPr marL="0" indent="0">
              <a:buNone/>
            </a:pPr>
            <a:r>
              <a:rPr lang="en-US" sz="1000"/>
              <a:t>From: max &lt;max@ubs&gt;</a:t>
            </a:r>
            <a:endParaRPr lang="en-US" sz="1000"/>
          </a:p>
          <a:p>
            <a:pPr marL="0" indent="0">
              <a:buNone/>
            </a:pPr>
            <a:r>
              <a:rPr lang="en-US" sz="1000"/>
              <a:t>Date: Thu, 1 Dec 2016 15:41:56 +0800</a:t>
            </a:r>
            <a:endParaRPr lang="en-US" sz="1000"/>
          </a:p>
          <a:p>
            <a:pPr marL="0" indent="0">
              <a:buNone/>
            </a:pPr>
            <a:r>
              <a:rPr lang="en-US" sz="1000"/>
              <a:t>Subject: [PATCH] enable pinmux change via debugfs</a:t>
            </a:r>
            <a:endParaRPr lang="en-US" sz="1000"/>
          </a:p>
          <a:p>
            <a:pPr marL="0" indent="0">
              <a:buNone/>
            </a:pPr>
            <a:endParaRPr lang="en-US" sz="1000"/>
          </a:p>
          <a:p>
            <a:pPr marL="0" indent="0">
              <a:buNone/>
            </a:pPr>
            <a:r>
              <a:rPr lang="en-US" sz="1000"/>
              <a:t>---</a:t>
            </a:r>
            <a:endParaRPr lang="en-US" sz="1000"/>
          </a:p>
          <a:p>
            <a:pPr marL="0" indent="0">
              <a:buNone/>
            </a:pPr>
            <a:r>
              <a:rPr lang="en-US" sz="1000"/>
              <a:t> drivers/pinctrl/intel/pinctrl-intel.c | 50 ++++++++++++++++++++++-------------</a:t>
            </a:r>
            <a:endParaRPr lang="en-US" sz="1000"/>
          </a:p>
          <a:p>
            <a:pPr marL="0" indent="0">
              <a:buNone/>
            </a:pPr>
            <a:r>
              <a:rPr lang="en-US" sz="1000"/>
              <a:t> drivers/pinctrl/pinmux.c              | 42 +++++++++++++++++++++++++++++</a:t>
            </a:r>
            <a:endParaRPr lang="en-US" sz="1000"/>
          </a:p>
          <a:p>
            <a:pPr marL="0" indent="0">
              <a:buNone/>
            </a:pPr>
            <a:r>
              <a:rPr lang="en-US" sz="1000"/>
              <a:t> 2 files changed, 74 insertions(+), 18 deletions(-)</a:t>
            </a:r>
            <a:endParaRPr lang="en-US" sz="1000"/>
          </a:p>
          <a:p>
            <a:pPr marL="0" indent="0">
              <a:buNone/>
            </a:pPr>
            <a:endParaRPr lang="en-US" sz="1000"/>
          </a:p>
          <a:p>
            <a:pPr marL="0" indent="0">
              <a:buNone/>
            </a:pPr>
            <a:r>
              <a:rPr lang="en-US" sz="1000"/>
              <a:t>diff --git a/drivers/pinctrl/intel/pinctrl-intel.c b/drivers/pinctrl/intel/pinctrl-intel.c</a:t>
            </a:r>
            <a:endParaRPr lang="en-US" sz="1000"/>
          </a:p>
          <a:p>
            <a:pPr marL="0" indent="0">
              <a:buNone/>
            </a:pPr>
            <a:r>
              <a:rPr lang="en-US" sz="1000"/>
              <a:t>index e39302d..5ed1c29 100644</a:t>
            </a:r>
            <a:endParaRPr lang="en-US" sz="1000"/>
          </a:p>
          <a:p>
            <a:pPr marL="0" indent="0">
              <a:buNone/>
            </a:pPr>
            <a:r>
              <a:rPr lang="en-US" sz="1000"/>
              <a:t>--- a/drivers/pinctrl/intel/pinctrl-intel.c</a:t>
            </a:r>
            <a:endParaRPr lang="en-US" sz="1000"/>
          </a:p>
          <a:p>
            <a:pPr marL="0" indent="0">
              <a:buNone/>
            </a:pPr>
            <a:r>
              <a:rPr lang="en-US" sz="1000"/>
              <a:t>+++ b/drivers/pinctrl/intel/pinctrl-intel.c</a:t>
            </a:r>
            <a:endParaRPr lang="en-US" sz="1000"/>
          </a:p>
          <a:p>
            <a:pPr marL="0" indent="0">
              <a:buNone/>
            </a:pPr>
            <a:r>
              <a:rPr lang="en-US" sz="1000"/>
              <a:t>@@ -319,36 +319,50 @@ static int intel_pinmux_set_mux(struct pinctrl_dev *pctldev, unsigned function,</a:t>
            </a:r>
            <a:endParaRPr lang="en-US" sz="1000"/>
          </a:p>
          <a:p>
            <a:pPr marL="0" indent="0">
              <a:buNone/>
            </a:pPr>
            <a:r>
              <a:rPr lang="en-US" sz="1000"/>
              <a:t> 				unsigned group)</a:t>
            </a:r>
            <a:endParaRPr lang="en-US" sz="1000"/>
          </a:p>
          <a:p>
            <a:pPr marL="0" indent="0">
              <a:buNone/>
            </a:pPr>
            <a:r>
              <a:rPr lang="en-US" sz="1000"/>
              <a:t> {</a:t>
            </a:r>
            <a:endParaRPr lang="en-US" sz="1000"/>
          </a:p>
          <a:p>
            <a:pPr marL="0" indent="0">
              <a:buNone/>
            </a:pPr>
            <a:r>
              <a:rPr lang="en-US" sz="1000"/>
              <a:t> 	struct intel_pinctrl *pctrl = pinctrl_dev_get_drvdata(pctldev);</a:t>
            </a:r>
            <a:endParaRPr lang="en-US" sz="1000"/>
          </a:p>
          <a:p>
            <a:pPr marL="0" indent="0">
              <a:buNone/>
            </a:pPr>
            <a:r>
              <a:rPr lang="en-US" sz="1000"/>
              <a:t>-	const struct intel_pingroup *grp = &amp;pctrl-&gt;soc-&gt;groups[group];</a:t>
            </a:r>
            <a:endParaRPr lang="en-US" sz="1000"/>
          </a:p>
          <a:p>
            <a:pPr marL="0" indent="0">
              <a:buNone/>
            </a:pPr>
            <a:r>
              <a:rPr lang="en-US" sz="1000"/>
              <a:t>+//	const struct intel_pingroup *grp = &amp;pctrl-&gt;soc-&gt;groups[group];</a:t>
            </a:r>
            <a:endParaRPr lang="en-US" sz="1000"/>
          </a:p>
          <a:p>
            <a:pPr marL="0" indent="0">
              <a:buNone/>
            </a:pPr>
            <a:r>
              <a:rPr lang="en-US" sz="1000"/>
              <a:t>+	unsigned pin = group;</a:t>
            </a:r>
            <a:endParaRPr lang="en-US" sz="1000"/>
          </a:p>
          <a:p>
            <a:pPr marL="0" indent="0">
              <a:buNone/>
            </a:pPr>
            <a:r>
              <a:rPr lang="en-US" sz="1000"/>
              <a:t> 	unsigned long flags;</a:t>
            </a:r>
            <a:endParaRPr lang="en-US" sz="1000"/>
          </a:p>
          <a:p>
            <a:pPr marL="0" indent="0">
              <a:buNone/>
            </a:pPr>
            <a:r>
              <a:rPr lang="en-US" sz="1000"/>
              <a:t> 	int i;</a:t>
            </a:r>
            <a:endParaRPr lang="en-US" sz="1000"/>
          </a:p>
          <a:p>
            <a:pPr marL="0" indent="0">
              <a:buNone/>
            </a:pPr>
            <a:r>
              <a:rPr lang="en-US" sz="1000"/>
              <a:t> </a:t>
            </a:r>
            <a:endParaRPr lang="en-US" sz="1000"/>
          </a:p>
          <a:p>
            <a:pPr marL="0" indent="0">
              <a:buNone/>
            </a:pPr>
            <a:r>
              <a:rPr lang="en-US" sz="1000"/>
              <a:t> 	spin_lock_irqsave(&amp;pctrl-&gt;lock, flags);</a:t>
            </a:r>
            <a:endParaRPr lang="en-US" sz="1000"/>
          </a:p>
        </p:txBody>
      </p:sp>
      <p:sp>
        <p:nvSpPr>
          <p:cNvPr id="4" name="Text Box 3"/>
          <p:cNvSpPr txBox="1"/>
          <p:nvPr/>
        </p:nvSpPr>
        <p:spPr>
          <a:xfrm>
            <a:off x="6450330" y="880110"/>
            <a:ext cx="5328920" cy="5425440"/>
          </a:xfrm>
          <a:prstGeom prst="rect">
            <a:avLst/>
          </a:prstGeom>
          <a:noFill/>
        </p:spPr>
        <p:txBody>
          <a:bodyPr wrap="square" rtlCol="0">
            <a:spAutoFit/>
          </a:bodyPr>
          <a:p>
            <a:pPr algn="l"/>
            <a:r>
              <a:rPr lang="en-US" sz="1000"/>
              <a:t>-</a:t>
            </a:r>
            <a:endParaRPr lang="en-US" sz="1000"/>
          </a:p>
          <a:p>
            <a:pPr algn="l"/>
            <a:r>
              <a:rPr lang="en-US" sz="1000"/>
              <a:t>-	/*</a:t>
            </a:r>
            <a:endParaRPr lang="en-US" sz="1000"/>
          </a:p>
          <a:p>
            <a:pPr algn="l"/>
            <a:r>
              <a:rPr lang="en-US" sz="1000"/>
              <a:t>-	 * All pins in the groups needs to be accessible and writable</a:t>
            </a:r>
            <a:endParaRPr lang="en-US" sz="1000"/>
          </a:p>
          <a:p>
            <a:pPr algn="l"/>
            <a:r>
              <a:rPr lang="en-US" sz="1000"/>
              <a:t>-	 * before we can enable the mux for this group.</a:t>
            </a:r>
            <a:endParaRPr lang="en-US" sz="1000"/>
          </a:p>
          <a:p>
            <a:pPr algn="l"/>
            <a:r>
              <a:rPr lang="en-US" sz="1000"/>
              <a:t>-	 */</a:t>
            </a:r>
            <a:endParaRPr lang="en-US" sz="1000"/>
          </a:p>
          <a:p>
            <a:pPr algn="l"/>
            <a:r>
              <a:rPr lang="en-US" sz="1000"/>
              <a:t>-	for (i = 0; i &lt; grp-&gt;npins; i++) {</a:t>
            </a:r>
            <a:endParaRPr lang="en-US" sz="1000"/>
          </a:p>
          <a:p>
            <a:pPr algn="l"/>
            <a:r>
              <a:rPr lang="en-US" sz="1000"/>
              <a:t>-		if (!intel_pad_usable(pctrl, grp-&gt;pins[i])) {</a:t>
            </a:r>
            <a:endParaRPr lang="en-US" sz="1000"/>
          </a:p>
          <a:p>
            <a:pPr algn="l"/>
            <a:r>
              <a:rPr lang="en-US" sz="1000"/>
              <a:t>-			spin_unlock_irqrestore(&amp;pctrl-&gt;lock, flags);</a:t>
            </a:r>
            <a:endParaRPr lang="en-US" sz="1000"/>
          </a:p>
          <a:p>
            <a:pPr algn="l"/>
            <a:r>
              <a:rPr lang="en-US" sz="1000"/>
              <a:t>-			return -EBUSY;</a:t>
            </a:r>
            <a:endParaRPr lang="en-US" sz="1000"/>
          </a:p>
          <a:p>
            <a:pPr algn="l"/>
            <a:r>
              <a:rPr lang="en-US" sz="1000"/>
              <a:t>-		}</a:t>
            </a:r>
            <a:endParaRPr lang="en-US" sz="1000"/>
          </a:p>
          <a:p>
            <a:pPr algn="l"/>
            <a:r>
              <a:rPr lang="en-US" sz="1000"/>
              <a:t>-	}</a:t>
            </a:r>
            <a:endParaRPr lang="en-US" sz="1000"/>
          </a:p>
          <a:p>
            <a:pPr algn="l"/>
            <a:r>
              <a:rPr lang="en-US" sz="1000"/>
              <a:t>-</a:t>
            </a:r>
            <a:endParaRPr lang="en-US" sz="1000"/>
          </a:p>
          <a:p>
            <a:pPr algn="l"/>
            <a:r>
              <a:rPr lang="en-US" sz="1000"/>
              <a:t>-	/* Now enable the mux setting for each pin in the group */</a:t>
            </a:r>
            <a:endParaRPr lang="en-US" sz="1000"/>
          </a:p>
          <a:p>
            <a:pPr algn="l"/>
            <a:r>
              <a:rPr lang="en-US" sz="1000"/>
              <a:t>-	for (i = 0; i &lt; grp-&gt;npins; i++) {</a:t>
            </a:r>
            <a:endParaRPr lang="en-US" sz="1000"/>
          </a:p>
          <a:p>
            <a:pPr algn="l"/>
            <a:r>
              <a:rPr lang="en-US" sz="1000"/>
              <a:t>+	do {</a:t>
            </a:r>
            <a:endParaRPr lang="en-US" sz="1000"/>
          </a:p>
          <a:p>
            <a:pPr algn="l"/>
            <a:r>
              <a:rPr lang="en-US" sz="1000"/>
              <a:t> 		void __iomem *padcfg0;</a:t>
            </a:r>
            <a:endParaRPr lang="en-US" sz="1000"/>
          </a:p>
          <a:p>
            <a:pPr algn="l"/>
            <a:r>
              <a:rPr lang="en-US" sz="1000"/>
              <a:t> 		u32 value;</a:t>
            </a:r>
            <a:endParaRPr lang="en-US" sz="1000"/>
          </a:p>
          <a:p>
            <a:pPr algn="l"/>
            <a:r>
              <a:rPr lang="en-US" sz="1000"/>
              <a:t> </a:t>
            </a:r>
            <a:endParaRPr lang="en-US" sz="1000"/>
          </a:p>
          <a:p>
            <a:pPr algn="l"/>
            <a:r>
              <a:rPr lang="en-US" sz="1000"/>
              <a:t>-		padcfg0 = intel_get_padcfg(pctrl, grp-&gt;pins[i], PADCFG0);</a:t>
            </a:r>
            <a:endParaRPr lang="en-US" sz="1000"/>
          </a:p>
          <a:p>
            <a:pPr algn="l"/>
            <a:r>
              <a:rPr lang="en-US" sz="1000"/>
              <a:t>+		padcfg0 = intel_get_padcfg(pctrl, pin, PADCFG0);</a:t>
            </a:r>
            <a:endParaRPr lang="en-US" sz="1000"/>
          </a:p>
          <a:p>
            <a:pPr algn="l"/>
            <a:r>
              <a:rPr lang="en-US" sz="1000"/>
              <a:t> 		value = readl(padcfg0);</a:t>
            </a:r>
            <a:endParaRPr lang="en-US" sz="1000"/>
          </a:p>
          <a:p>
            <a:pPr algn="l"/>
            <a:r>
              <a:rPr lang="en-US" sz="1000"/>
              <a:t>+		pr_info("====&gt; PADCFG0=%x\n", padcfg0);</a:t>
            </a:r>
            <a:endParaRPr lang="en-US" sz="1000"/>
          </a:p>
          <a:p>
            <a:pPr algn="l"/>
            <a:r>
              <a:rPr lang="en-US" sz="1000"/>
              <a:t> 		value &amp;= ~PADCFG0_PMODE_MASK;</a:t>
            </a:r>
            <a:endParaRPr lang="en-US" sz="1000"/>
          </a:p>
          <a:p>
            <a:pPr algn="l"/>
            <a:r>
              <a:rPr lang="en-US" sz="1000"/>
              <a:t>-		value |= grp-&gt;mode &lt;&lt; PADCFG0_PMODE_SHIFT;</a:t>
            </a:r>
            <a:endParaRPr lang="en-US" sz="1000"/>
          </a:p>
          <a:p>
            <a:pPr algn="l"/>
            <a:r>
              <a:rPr lang="en-US" sz="1000"/>
              <a:t>+		value |= function &lt;&lt; PADCFG0_PMODE_SHIFT;</a:t>
            </a:r>
            <a:endParaRPr lang="en-US" sz="1000"/>
          </a:p>
          <a:p>
            <a:pPr algn="l"/>
            <a:r>
              <a:rPr lang="en-US" sz="1000"/>
              <a:t> </a:t>
            </a:r>
            <a:endParaRPr lang="en-US" sz="1000"/>
          </a:p>
          <a:p>
            <a:pPr algn="l"/>
            <a:r>
              <a:rPr lang="en-US" sz="1000"/>
              <a:t>+		pr_info("&lt;==== PADCFG0=%x\n", padcfg0);</a:t>
            </a:r>
            <a:endParaRPr lang="en-US" sz="1000"/>
          </a:p>
          <a:p>
            <a:pPr algn="l"/>
            <a:r>
              <a:rPr lang="en-US" sz="1000"/>
              <a:t> 		writel(value, padcfg0);</a:t>
            </a:r>
            <a:endParaRPr lang="en-US" sz="1000"/>
          </a:p>
          <a:p>
            <a:pPr algn="l"/>
            <a:r>
              <a:rPr lang="en-US" sz="1000"/>
              <a:t>-	}</a:t>
            </a:r>
            <a:endParaRPr lang="en-US" sz="1000"/>
          </a:p>
          <a:p>
            <a:pPr algn="l"/>
            <a:r>
              <a:rPr lang="en-US" sz="1000"/>
              <a:t>+	} while (0);</a:t>
            </a:r>
            <a:endParaRPr lang="en-US" sz="1000"/>
          </a:p>
          <a:p>
            <a:pPr algn="l"/>
            <a:r>
              <a:rPr lang="en-US" sz="1000"/>
              <a:t>+	/*</a:t>
            </a:r>
            <a:endParaRPr lang="en-US" sz="1000"/>
          </a:p>
          <a:p>
            <a:pPr algn="l"/>
            <a:r>
              <a:rPr lang="en-US" sz="1000"/>
              <a:t>+	 * All pins in the groups needs to be accessible and writable</a:t>
            </a:r>
            <a:endParaRPr lang="en-US" sz="1000"/>
          </a:p>
          <a:p>
            <a:pPr algn="l"/>
            <a:r>
              <a:rPr lang="en-US" sz="1000"/>
              <a:t>+	 * before we can enable the mux for this group.</a:t>
            </a:r>
            <a:endParaRPr lang="en-US" sz="1000"/>
          </a:p>
          <a:p>
            <a:pPr algn="l"/>
            <a:r>
              <a:rPr lang="en-US" sz="1000"/>
              <a:t>+	 */</a:t>
            </a:r>
            <a:endParaRPr lang="en-US" sz="1000"/>
          </a:p>
          <a:p>
            <a:pPr algn="l"/>
            <a:r>
              <a:rPr lang="en-US" sz="1000"/>
              <a:t> </a:t>
            </a:r>
            <a:endParaRPr lang="en-US" sz="10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- 3</a:t>
            </a:r>
            <a:endParaRPr lang="x-none" altLang="en-US" sz="3200"/>
          </a:p>
        </p:txBody>
      </p:sp>
      <p:sp>
        <p:nvSpPr>
          <p:cNvPr id="3" name="Content Placeholder 2"/>
          <p:cNvSpPr>
            <a:spLocks noGrp="1"/>
          </p:cNvSpPr>
          <p:nvPr>
            <p:ph idx="1"/>
          </p:nvPr>
        </p:nvSpPr>
        <p:spPr>
          <a:xfrm>
            <a:off x="204470" y="1016000"/>
            <a:ext cx="5501005" cy="5117465"/>
          </a:xfrm>
        </p:spPr>
        <p:txBody>
          <a:bodyPr/>
          <a:p>
            <a:pPr marL="0" indent="0">
              <a:buNone/>
            </a:pPr>
            <a:r>
              <a:rPr lang="en-US" sz="1000"/>
              <a:t>+//	for (i = 0; i &lt; grp-&gt;npins; i++) {</a:t>
            </a:r>
            <a:endParaRPr lang="en-US" sz="1000"/>
          </a:p>
          <a:p>
            <a:pPr marL="0" indent="0">
              <a:buNone/>
            </a:pPr>
            <a:r>
              <a:rPr lang="en-US" sz="1000"/>
              <a:t>+//		if (!intel_pad_usable(pctrl, grp-&gt;pins[i])) {</a:t>
            </a:r>
            <a:endParaRPr lang="en-US" sz="1000"/>
          </a:p>
          <a:p>
            <a:pPr marL="0" indent="0">
              <a:buNone/>
            </a:pPr>
            <a:r>
              <a:rPr lang="en-US" sz="1000"/>
              <a:t>+//			spin_unlock_irqrestore(&amp;pctrl-&gt;lock, flags);</a:t>
            </a:r>
            <a:endParaRPr lang="en-US" sz="1000"/>
          </a:p>
          <a:p>
            <a:pPr marL="0" indent="0">
              <a:buNone/>
            </a:pPr>
            <a:r>
              <a:rPr lang="en-US" sz="1000"/>
              <a:t>+//			return -EBUSY;</a:t>
            </a:r>
            <a:endParaRPr lang="en-US" sz="1000"/>
          </a:p>
          <a:p>
            <a:pPr marL="0" indent="0">
              <a:buNone/>
            </a:pPr>
            <a:r>
              <a:rPr lang="en-US" sz="1000"/>
              <a:t>+//		}</a:t>
            </a:r>
            <a:endParaRPr lang="en-US" sz="1000"/>
          </a:p>
          <a:p>
            <a:pPr marL="0" indent="0">
              <a:buNone/>
            </a:pPr>
            <a:r>
              <a:rPr lang="en-US" sz="1000"/>
              <a:t>+//	}</a:t>
            </a:r>
            <a:endParaRPr lang="en-US" sz="1000"/>
          </a:p>
          <a:p>
            <a:pPr marL="0" indent="0">
              <a:buNone/>
            </a:pPr>
            <a:r>
              <a:rPr lang="en-US" sz="1000"/>
              <a:t>+</a:t>
            </a:r>
            <a:endParaRPr lang="en-US" sz="1000"/>
          </a:p>
          <a:p>
            <a:pPr marL="0" indent="0">
              <a:buNone/>
            </a:pPr>
            <a:r>
              <a:rPr lang="en-US" sz="1000"/>
              <a:t>+	/* Now enable the mux setting for each pin in the group */</a:t>
            </a:r>
            <a:endParaRPr lang="en-US" sz="1000"/>
          </a:p>
          <a:p>
            <a:pPr marL="0" indent="0">
              <a:buNone/>
            </a:pPr>
            <a:r>
              <a:rPr lang="en-US" sz="1000"/>
              <a:t>+//	for (i = 0; i &lt; grp-&gt;npins; i++) {</a:t>
            </a:r>
            <a:endParaRPr lang="en-US" sz="1000"/>
          </a:p>
          <a:p>
            <a:pPr marL="0" indent="0">
              <a:buNone/>
            </a:pPr>
            <a:r>
              <a:rPr lang="en-US" sz="1000"/>
              <a:t>+//		void __iomem *padcfg0;</a:t>
            </a:r>
            <a:endParaRPr lang="en-US" sz="1000"/>
          </a:p>
          <a:p>
            <a:pPr marL="0" indent="0">
              <a:buNone/>
            </a:pPr>
            <a:r>
              <a:rPr lang="en-US" sz="1000"/>
              <a:t>+//		u32 value;</a:t>
            </a:r>
            <a:endParaRPr lang="en-US" sz="1000"/>
          </a:p>
          <a:p>
            <a:pPr marL="0" indent="0">
              <a:buNone/>
            </a:pPr>
            <a:r>
              <a:rPr lang="en-US" sz="1000"/>
              <a:t>+//</a:t>
            </a:r>
            <a:endParaRPr lang="en-US" sz="1000"/>
          </a:p>
          <a:p>
            <a:pPr marL="0" indent="0">
              <a:buNone/>
            </a:pPr>
            <a:r>
              <a:rPr lang="en-US" sz="1000"/>
              <a:t>+//		padcfg0 = intel_get_padcfg(pctrl, grp-&gt;pins[i], PADCFG0);</a:t>
            </a:r>
            <a:endParaRPr lang="en-US" sz="1000"/>
          </a:p>
          <a:p>
            <a:pPr marL="0" indent="0">
              <a:buNone/>
            </a:pPr>
            <a:r>
              <a:rPr lang="en-US" sz="1000"/>
              <a:t>+//		value = readl(padcfg0);</a:t>
            </a:r>
            <a:endParaRPr lang="en-US" sz="1000"/>
          </a:p>
          <a:p>
            <a:pPr marL="0" indent="0">
              <a:buNone/>
            </a:pPr>
            <a:r>
              <a:rPr lang="en-US" sz="1000"/>
              <a:t>+//</a:t>
            </a:r>
            <a:endParaRPr lang="en-US" sz="1000"/>
          </a:p>
          <a:p>
            <a:pPr marL="0" indent="0">
              <a:buNone/>
            </a:pPr>
            <a:r>
              <a:rPr lang="en-US" sz="1000"/>
              <a:t>+//		value &amp;= ~PADCFG0_PMODE_MASK;</a:t>
            </a:r>
            <a:endParaRPr lang="en-US" sz="1000"/>
          </a:p>
          <a:p>
            <a:pPr marL="0" indent="0">
              <a:buNone/>
            </a:pPr>
            <a:r>
              <a:rPr lang="en-US" sz="1000"/>
              <a:t>+//		value |= grp-&gt;mode &lt;&lt; PADCFG0_PMODE_SHIFT;</a:t>
            </a:r>
            <a:endParaRPr lang="en-US" sz="1000"/>
          </a:p>
          <a:p>
            <a:pPr marL="0" indent="0">
              <a:buNone/>
            </a:pPr>
            <a:r>
              <a:rPr lang="en-US" sz="1000"/>
              <a:t>+//</a:t>
            </a:r>
            <a:endParaRPr lang="en-US" sz="1000"/>
          </a:p>
          <a:p>
            <a:pPr marL="0" indent="0">
              <a:buNone/>
            </a:pPr>
            <a:r>
              <a:rPr lang="en-US" sz="1000"/>
              <a:t>+//		writel(value, padcfg0);</a:t>
            </a:r>
            <a:endParaRPr lang="en-US" sz="1000"/>
          </a:p>
          <a:p>
            <a:pPr marL="0" indent="0">
              <a:buNone/>
            </a:pPr>
            <a:r>
              <a:rPr lang="en-US" sz="1000"/>
              <a:t>+//	}</a:t>
            </a:r>
            <a:endParaRPr lang="en-US" sz="1000"/>
          </a:p>
          <a:p>
            <a:pPr marL="0" indent="0">
              <a:buNone/>
            </a:pPr>
            <a:r>
              <a:rPr lang="en-US" sz="1000"/>
              <a:t> </a:t>
            </a:r>
            <a:endParaRPr lang="en-US" sz="1000"/>
          </a:p>
          <a:p>
            <a:pPr marL="0" indent="0">
              <a:buNone/>
            </a:pPr>
            <a:r>
              <a:rPr lang="en-US" sz="1000"/>
              <a:t> 	spin_unlock_irqrestore(&amp;pctrl-&gt;lock, flags);</a:t>
            </a:r>
            <a:endParaRPr lang="en-US" sz="1000"/>
          </a:p>
        </p:txBody>
      </p:sp>
      <p:sp>
        <p:nvSpPr>
          <p:cNvPr id="4" name="Text Box 3"/>
          <p:cNvSpPr txBox="1"/>
          <p:nvPr/>
        </p:nvSpPr>
        <p:spPr>
          <a:xfrm>
            <a:off x="6450330" y="880110"/>
            <a:ext cx="5328920" cy="4815840"/>
          </a:xfrm>
          <a:prstGeom prst="rect">
            <a:avLst/>
          </a:prstGeom>
          <a:noFill/>
        </p:spPr>
        <p:txBody>
          <a:bodyPr wrap="square" rtlCol="0">
            <a:spAutoFit/>
          </a:bodyPr>
          <a:p>
            <a:pPr algn="l"/>
            <a:r>
              <a:rPr lang="en-US" sz="1000"/>
              <a:t>diff --git a/drivers/pinctrl/pinmux.c b/drivers/pinctrl/pinmux.c</a:t>
            </a:r>
            <a:endParaRPr lang="en-US" sz="1000"/>
          </a:p>
          <a:p>
            <a:pPr algn="l"/>
            <a:r>
              <a:rPr lang="en-US" sz="1000"/>
              <a:t>index 29984b3..2521608 100644</a:t>
            </a:r>
            <a:endParaRPr lang="en-US" sz="1000"/>
          </a:p>
          <a:p>
            <a:pPr algn="l"/>
            <a:r>
              <a:rPr lang="en-US" sz="1000"/>
              <a:t>--- a/drivers/pinctrl/pinmux.c</a:t>
            </a:r>
            <a:endParaRPr lang="en-US" sz="1000"/>
          </a:p>
          <a:p>
            <a:pPr algn="l"/>
            <a:r>
              <a:rPr lang="en-US" sz="1000"/>
              <a:t>+++ b/drivers/pinctrl/pinmux.c</a:t>
            </a:r>
            <a:endParaRPr lang="en-US" sz="1000"/>
          </a:p>
          <a:p>
            <a:pPr algn="l"/>
            <a:r>
              <a:rPr lang="en-US" sz="1000"/>
              <a:t>@@ -25,6 +25,7 @@</a:t>
            </a:r>
            <a:endParaRPr lang="en-US" sz="1000"/>
          </a:p>
          <a:p>
            <a:pPr algn="l"/>
            <a:r>
              <a:rPr lang="en-US" sz="1000"/>
              <a:t> #include &lt;linux/sysfs.h&gt;</a:t>
            </a:r>
            <a:endParaRPr lang="en-US" sz="1000"/>
          </a:p>
          <a:p>
            <a:pPr algn="l"/>
            <a:r>
              <a:rPr lang="en-US" sz="1000"/>
              <a:t> #include &lt;linux/debugfs.h&gt;</a:t>
            </a:r>
            <a:endParaRPr lang="en-US" sz="1000"/>
          </a:p>
          <a:p>
            <a:pPr algn="l"/>
            <a:r>
              <a:rPr lang="en-US" sz="1000"/>
              <a:t> #include &lt;linux/seq_file.h&gt;</a:t>
            </a:r>
            <a:endParaRPr lang="en-US" sz="1000"/>
          </a:p>
          <a:p>
            <a:pPr algn="l"/>
            <a:r>
              <a:rPr lang="en-US" sz="1000"/>
              <a:t>+#include &lt;linux/uaccess.h&gt;</a:t>
            </a:r>
            <a:endParaRPr lang="en-US" sz="1000"/>
          </a:p>
          <a:p>
            <a:pPr algn="l"/>
            <a:r>
              <a:rPr lang="en-US" sz="1000"/>
              <a:t> #include &lt;linux/pinctrl/machine.h&gt;</a:t>
            </a:r>
            <a:endParaRPr lang="en-US" sz="1000"/>
          </a:p>
          <a:p>
            <a:pPr algn="l"/>
            <a:r>
              <a:rPr lang="en-US" sz="1000"/>
              <a:t> #include &lt;linux/pinctrl/pinmux.h&gt;</a:t>
            </a:r>
            <a:endParaRPr lang="en-US" sz="1000"/>
          </a:p>
          <a:p>
            <a:pPr algn="l"/>
            <a:r>
              <a:rPr lang="en-US" sz="1000"/>
              <a:t> #include "core.h"</a:t>
            </a:r>
            <a:endParaRPr lang="en-US" sz="1000"/>
          </a:p>
          <a:p>
            <a:pPr algn="l"/>
            <a:r>
              <a:rPr lang="en-US" sz="1000"/>
              <a:t>@@ -691,9 +692,50 @@ static const struct file_operations pinmux_functions_ops = {</a:t>
            </a:r>
            <a:endParaRPr lang="en-US" sz="1000"/>
          </a:p>
          <a:p>
            <a:pPr algn="l"/>
            <a:r>
              <a:rPr lang="en-US" sz="1000"/>
              <a:t> 	.release	= single_release,</a:t>
            </a:r>
            <a:endParaRPr lang="en-US" sz="1000"/>
          </a:p>
          <a:p>
            <a:pPr algn="l"/>
            <a:r>
              <a:rPr lang="en-US" sz="1000"/>
              <a:t> };</a:t>
            </a:r>
            <a:endParaRPr lang="en-US" sz="1000"/>
          </a:p>
          <a:p>
            <a:pPr algn="l"/>
            <a:r>
              <a:rPr lang="en-US" sz="1000"/>
              <a:t> </a:t>
            </a:r>
            <a:endParaRPr lang="en-US" sz="1000"/>
          </a:p>
          <a:p>
            <a:pPr algn="l"/>
            <a:r>
              <a:rPr lang="en-US" sz="1000"/>
              <a:t>+static ssize_t pinmux_dbg_config_write(struct file *file,</a:t>
            </a:r>
            <a:endParaRPr lang="en-US" sz="1000"/>
          </a:p>
          <a:p>
            <a:pPr algn="l"/>
            <a:r>
              <a:rPr lang="en-US" sz="1000"/>
              <a:t>+	const char __user *user_buf, size_t count, loff_t *ppos)</a:t>
            </a:r>
            <a:endParaRPr lang="en-US" sz="1000"/>
          </a:p>
          <a:p>
            <a:pPr algn="l"/>
            <a:r>
              <a:rPr lang="en-US" sz="1000"/>
              <a:t>+{</a:t>
            </a:r>
            <a:endParaRPr lang="en-US" sz="1000"/>
          </a:p>
          <a:p>
            <a:pPr algn="l"/>
            <a:r>
              <a:rPr lang="en-US" sz="1000"/>
              <a:t>+	struct pinctrl_maps *maps_node;</a:t>
            </a:r>
            <a:endParaRPr lang="en-US" sz="1000"/>
          </a:p>
          <a:p>
            <a:pPr algn="l"/>
            <a:r>
              <a:rPr lang="en-US" sz="1000"/>
              <a:t>+	const struct pinctrl_map *map;</a:t>
            </a:r>
            <a:endParaRPr lang="en-US" sz="1000"/>
          </a:p>
          <a:p>
            <a:pPr algn="l"/>
            <a:r>
              <a:rPr lang="en-US" sz="1000"/>
              <a:t>+	const struct pinctrl_map *found = NULL;</a:t>
            </a:r>
            <a:endParaRPr lang="en-US" sz="1000"/>
          </a:p>
          <a:p>
            <a:pPr algn="l"/>
            <a:r>
              <a:rPr lang="en-US" sz="1000"/>
              <a:t>+	struct pinctrl_dev *pctldev;</a:t>
            </a:r>
            <a:endParaRPr lang="en-US" sz="1000"/>
          </a:p>
          <a:p>
            <a:pPr algn="l"/>
            <a:r>
              <a:rPr lang="en-US" sz="1000"/>
              <a:t>+	const struct pinmux_ops *pmxops = NULL;</a:t>
            </a:r>
            <a:endParaRPr lang="en-US" sz="1000"/>
          </a:p>
          <a:p>
            <a:pPr algn="l"/>
            <a:r>
              <a:rPr lang="en-US" sz="1000"/>
              <a:t>+</a:t>
            </a:r>
            <a:endParaRPr lang="en-US" sz="1000"/>
          </a:p>
          <a:p>
            <a:pPr algn="l"/>
            <a:r>
              <a:rPr lang="en-US" sz="1000"/>
              <a:t>+	char buf[128];</a:t>
            </a:r>
            <a:endParaRPr lang="en-US" sz="1000"/>
          </a:p>
          <a:p>
            <a:pPr algn="l"/>
            <a:r>
              <a:rPr lang="en-US" sz="1000"/>
              <a:t>+	char *b = &amp;buf[0];</a:t>
            </a:r>
            <a:endParaRPr lang="en-US" sz="1000"/>
          </a:p>
          <a:p>
            <a:pPr algn="l"/>
            <a:r>
              <a:rPr lang="en-US" sz="1000"/>
              <a:t>+	int buf_size;</a:t>
            </a:r>
            <a:endParaRPr lang="en-US" sz="1000"/>
          </a:p>
          <a:p>
            <a:pPr algn="l"/>
            <a:r>
              <a:rPr lang="en-US" sz="1000"/>
              <a:t>+	char *token;</a:t>
            </a:r>
            <a:endParaRPr lang="en-US" sz="1000"/>
          </a:p>
          <a:p>
            <a:pPr algn="l"/>
            <a:r>
              <a:rPr lang="en-US" sz="1000"/>
              <a:t>+	int i;</a:t>
            </a:r>
            <a:endParaRPr lang="en-US" sz="1000"/>
          </a:p>
          <a:p>
            <a:pPr algn="l"/>
            <a:r>
              <a:rPr lang="en-US" sz="1000"/>
              <a:t>+	unsigned pin, mode;</a:t>
            </a:r>
            <a:endParaRPr lang="en-US"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- 4</a:t>
            </a:r>
            <a:endParaRPr lang="x-none" altLang="en-US" sz="3200"/>
          </a:p>
        </p:txBody>
      </p:sp>
      <p:sp>
        <p:nvSpPr>
          <p:cNvPr id="3" name="Content Placeholder 2"/>
          <p:cNvSpPr>
            <a:spLocks noGrp="1"/>
          </p:cNvSpPr>
          <p:nvPr>
            <p:ph idx="1"/>
          </p:nvPr>
        </p:nvSpPr>
        <p:spPr>
          <a:xfrm>
            <a:off x="622300" y="961390"/>
            <a:ext cx="6572885" cy="5117465"/>
          </a:xfrm>
        </p:spPr>
        <p:txBody>
          <a:bodyPr/>
          <a:p>
            <a:pPr marL="0" indent="0">
              <a:buNone/>
            </a:pPr>
            <a:r>
              <a:rPr lang="en-US" sz="900"/>
              <a:t>+</a:t>
            </a:r>
            <a:endParaRPr lang="en-US" sz="900"/>
          </a:p>
          <a:p>
            <a:pPr marL="0" indent="0">
              <a:buNone/>
            </a:pPr>
            <a:r>
              <a:rPr lang="en-US" sz="900"/>
              <a:t>+	/* Get userspace string and assure termination */</a:t>
            </a:r>
            <a:endParaRPr lang="en-US" sz="900"/>
          </a:p>
          <a:p>
            <a:pPr marL="0" indent="0">
              <a:buNone/>
            </a:pPr>
            <a:r>
              <a:rPr lang="en-US" sz="900"/>
              <a:t>+	buf_size = min(count, sizeof(buf) - 1);</a:t>
            </a:r>
            <a:endParaRPr lang="en-US" sz="900"/>
          </a:p>
          <a:p>
            <a:pPr marL="0" indent="0">
              <a:buNone/>
            </a:pPr>
            <a:r>
              <a:rPr lang="en-US" sz="900"/>
              <a:t>+	if (copy_from_user(buf, user_buf, buf_size))</a:t>
            </a:r>
            <a:endParaRPr lang="en-US" sz="900"/>
          </a:p>
          <a:p>
            <a:pPr marL="0" indent="0">
              <a:buNone/>
            </a:pPr>
            <a:r>
              <a:rPr lang="en-US" sz="900"/>
              <a:t>+		return -EFAULT;</a:t>
            </a:r>
            <a:endParaRPr lang="en-US" sz="900"/>
          </a:p>
          <a:p>
            <a:pPr marL="0" indent="0">
              <a:buNone/>
            </a:pPr>
            <a:r>
              <a:rPr lang="en-US" sz="900"/>
              <a:t>+	buf[buf_size] = 0;</a:t>
            </a:r>
            <a:endParaRPr lang="en-US" sz="900"/>
          </a:p>
          <a:p>
            <a:pPr marL="0" indent="0">
              <a:buNone/>
            </a:pPr>
            <a:r>
              <a:rPr lang="en-US" sz="900"/>
              <a:t>+	sscanf(buf, "%u %u", &amp;pin, &amp;mode);</a:t>
            </a:r>
            <a:endParaRPr lang="en-US" sz="900"/>
          </a:p>
          <a:p>
            <a:pPr marL="0" indent="0">
              <a:buNone/>
            </a:pPr>
            <a:r>
              <a:rPr lang="en-US" sz="900"/>
              <a:t>+	pr_info("request set pin%d to mode%d\n", pin, mode);</a:t>
            </a:r>
            <a:endParaRPr lang="en-US" sz="900"/>
          </a:p>
          <a:p>
            <a:pPr marL="0" indent="0">
              <a:buNone/>
            </a:pPr>
            <a:r>
              <a:rPr lang="en-US" sz="900"/>
              <a:t>+</a:t>
            </a:r>
            <a:endParaRPr lang="en-US" sz="900"/>
          </a:p>
          <a:p>
            <a:pPr marL="0" indent="0">
              <a:buNone/>
            </a:pPr>
            <a:r>
              <a:rPr lang="en-US" sz="900"/>
              <a:t>+	mutex_lock(&amp;pinctrl_maps_mutex);</a:t>
            </a:r>
            <a:endParaRPr lang="en-US" sz="900"/>
          </a:p>
          <a:p>
            <a:pPr marL="0" indent="0">
              <a:buNone/>
            </a:pPr>
            <a:r>
              <a:rPr lang="en-US" sz="900"/>
              <a:t>+</a:t>
            </a:r>
            <a:endParaRPr lang="en-US" sz="900"/>
          </a:p>
          <a:p>
            <a:pPr marL="0" indent="0">
              <a:buNone/>
            </a:pPr>
            <a:r>
              <a:rPr lang="en-US" sz="900"/>
              <a:t>+	pctldev = file-&gt;f_inode-&gt;i_private;</a:t>
            </a:r>
            <a:endParaRPr lang="en-US" sz="900"/>
          </a:p>
          <a:p>
            <a:pPr marL="0" indent="0">
              <a:buNone/>
            </a:pPr>
            <a:r>
              <a:rPr lang="en-US" sz="900"/>
              <a:t>+//			get_pinctrl_dev_from_devname(pctl);</a:t>
            </a:r>
            <a:endParaRPr lang="en-US" sz="900"/>
          </a:p>
          <a:p>
            <a:pPr marL="0" indent="0">
              <a:buNone/>
            </a:pPr>
            <a:r>
              <a:rPr lang="en-US" sz="900"/>
              <a:t>+	if (pctldev)</a:t>
            </a:r>
            <a:endParaRPr lang="en-US" sz="900"/>
          </a:p>
          <a:p>
            <a:pPr marL="0" indent="0">
              <a:buNone/>
            </a:pPr>
            <a:r>
              <a:rPr lang="en-US" sz="900"/>
              <a:t>+		pmxops = pctldev-&gt;desc-&gt;pmxops;</a:t>
            </a:r>
            <a:endParaRPr lang="en-US" sz="900"/>
          </a:p>
          <a:p>
            <a:pPr marL="0" indent="0">
              <a:buNone/>
            </a:pPr>
            <a:r>
              <a:rPr lang="en-US" sz="900"/>
              <a:t>+</a:t>
            </a:r>
            <a:endParaRPr lang="en-US" sz="900"/>
          </a:p>
          <a:p>
            <a:pPr marL="0" indent="0">
              <a:buNone/>
            </a:pPr>
            <a:r>
              <a:rPr lang="en-US" sz="900"/>
              <a:t>+	if (pmxops &amp;&amp; pmxops-&gt;set_mux) {</a:t>
            </a:r>
            <a:endParaRPr lang="en-US" sz="900"/>
          </a:p>
          <a:p>
            <a:pPr marL="0" indent="0">
              <a:buNone/>
            </a:pPr>
            <a:r>
              <a:rPr lang="en-US" sz="900"/>
              <a:t>+		pmxops-&gt;set_mux(pctldev, mode, pin);</a:t>
            </a:r>
            <a:endParaRPr lang="en-US" sz="900"/>
          </a:p>
          <a:p>
            <a:pPr marL="0" indent="0">
              <a:buNone/>
            </a:pPr>
            <a:r>
              <a:rPr lang="en-US" sz="900"/>
              <a:t>+	}</a:t>
            </a:r>
            <a:endParaRPr lang="en-US" sz="900"/>
          </a:p>
          <a:p>
            <a:pPr marL="0" indent="0">
              <a:buNone/>
            </a:pPr>
            <a:r>
              <a:rPr lang="en-US" sz="900"/>
              <a:t>+</a:t>
            </a:r>
            <a:endParaRPr lang="en-US" sz="900"/>
          </a:p>
          <a:p>
            <a:pPr marL="0" indent="0">
              <a:buNone/>
            </a:pPr>
            <a:r>
              <a:rPr lang="en-US" sz="900"/>
              <a:t>+exit:</a:t>
            </a:r>
            <a:endParaRPr lang="en-US" sz="900"/>
          </a:p>
          <a:p>
            <a:pPr marL="0" indent="0">
              <a:buNone/>
            </a:pPr>
            <a:r>
              <a:rPr lang="en-US" sz="900"/>
              <a:t>+	mutex_unlock(&amp;pinctrl_maps_mutex);</a:t>
            </a:r>
            <a:endParaRPr lang="en-US" sz="900"/>
          </a:p>
          <a:p>
            <a:pPr marL="0" indent="0">
              <a:buNone/>
            </a:pPr>
            <a:r>
              <a:rPr lang="en-US" sz="900"/>
              <a:t>+</a:t>
            </a:r>
            <a:endParaRPr lang="en-US" sz="900"/>
          </a:p>
          <a:p>
            <a:pPr marL="0" indent="0">
              <a:buNone/>
            </a:pPr>
            <a:r>
              <a:rPr lang="en-US" sz="900"/>
              <a:t>+	return count;</a:t>
            </a:r>
            <a:endParaRPr lang="en-US" sz="900"/>
          </a:p>
          <a:p>
            <a:pPr marL="0" indent="0">
              <a:buNone/>
            </a:pPr>
            <a:r>
              <a:rPr lang="en-US" sz="900"/>
              <a:t>+}</a:t>
            </a:r>
            <a:endParaRPr lang="en-US" sz="900"/>
          </a:p>
          <a:p>
            <a:pPr marL="0" indent="0">
              <a:buNone/>
            </a:pPr>
            <a:r>
              <a:rPr lang="en-US" sz="900"/>
              <a:t> static const struct file_operations pinmux_pins_ops = {</a:t>
            </a:r>
            <a:endParaRPr lang="en-US" sz="900"/>
          </a:p>
          <a:p>
            <a:pPr marL="0" indent="0">
              <a:buNone/>
            </a:pPr>
            <a:r>
              <a:rPr lang="en-US" sz="900"/>
              <a:t> 	.open		= pinmux_pins_open,</a:t>
            </a:r>
            <a:endParaRPr lang="en-US" sz="900"/>
          </a:p>
          <a:p>
            <a:pPr marL="0" indent="0">
              <a:buNone/>
            </a:pPr>
            <a:r>
              <a:rPr lang="en-US" sz="900"/>
              <a:t> 	.read		= seq_read,</a:t>
            </a:r>
            <a:endParaRPr lang="en-US" sz="900"/>
          </a:p>
          <a:p>
            <a:pPr marL="0" indent="0">
              <a:buNone/>
            </a:pPr>
            <a:r>
              <a:rPr lang="en-US" sz="900"/>
              <a:t>+	.write		= pinmux_dbg_config_write,</a:t>
            </a:r>
            <a:endParaRPr lang="en-US" sz="900"/>
          </a:p>
          <a:p>
            <a:pPr marL="0" indent="0">
              <a:buNone/>
            </a:pPr>
            <a:r>
              <a:rPr lang="en-US" sz="900"/>
              <a:t> 	.llseek		= seq_lseek,</a:t>
            </a:r>
            <a:endParaRPr lang="en-US" sz="900"/>
          </a:p>
          <a:p>
            <a:pPr marL="0" indent="0">
              <a:buNone/>
            </a:pPr>
            <a:r>
              <a:rPr lang="en-US" sz="900"/>
              <a:t> 	.release	= single_release,</a:t>
            </a:r>
            <a:endParaRPr lang="en-US" sz="900"/>
          </a:p>
          <a:p>
            <a:pPr marL="0" indent="0">
              <a:buNone/>
            </a:pPr>
            <a:r>
              <a:rPr lang="en-US" sz="900"/>
              <a:t> };</a:t>
            </a:r>
            <a:endParaRPr lang="en-US" sz="900"/>
          </a:p>
          <a:p>
            <a:pPr marL="0" indent="0">
              <a:buNone/>
            </a:pPr>
            <a:r>
              <a:rPr lang="en-US" sz="900"/>
              <a:t>-- </a:t>
            </a:r>
            <a:endParaRPr lang="en-US" sz="900"/>
          </a:p>
          <a:p>
            <a:pPr marL="0" indent="0">
              <a:buNone/>
            </a:pPr>
            <a:r>
              <a:rPr lang="en-US" sz="900"/>
              <a:t>1.9.1</a:t>
            </a:r>
            <a:endParaRPr lang="en-US" sz="9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Manipulate PCI Device Registers via MMIO</a:t>
            </a:r>
            <a:endParaRPr lang="x-none" altLang="en-US"/>
          </a:p>
        </p:txBody>
      </p:sp>
      <p:sp>
        <p:nvSpPr>
          <p:cNvPr id="3" name="Content Placeholder 2"/>
          <p:cNvSpPr>
            <a:spLocks noGrp="1"/>
          </p:cNvSpPr>
          <p:nvPr>
            <p:ph idx="1"/>
          </p:nvPr>
        </p:nvSpPr>
        <p:spPr>
          <a:xfrm>
            <a:off x="611505" y="1175385"/>
            <a:ext cx="5250815" cy="5304155"/>
          </a:xfrm>
        </p:spPr>
        <p:txBody>
          <a:bodyPr/>
          <a:p>
            <a:pPr marL="0" indent="0">
              <a:buNone/>
            </a:pPr>
            <a:r>
              <a:rPr lang="en-US" sz="1200"/>
              <a:t>PCI configuration space</a:t>
            </a:r>
            <a:endParaRPr lang="en-US" sz="1200"/>
          </a:p>
          <a:p>
            <a:pPr marL="0" indent="0">
              <a:buNone/>
            </a:pPr>
            <a:r>
              <a:rPr lang="en-US" sz="1200"/>
              <a:t>    PCI configuration space indicates base address registers, so we are able to read/write mmio registers in the address.</a:t>
            </a:r>
            <a:endParaRPr lang="en-US" sz="1200"/>
          </a:p>
          <a:p>
            <a:pPr marL="0" indent="0">
              <a:buNone/>
            </a:pPr>
            <a:endParaRPr lang="en-US" sz="1200"/>
          </a:p>
          <a:p>
            <a:pPr marL="0" indent="0">
              <a:buNone/>
            </a:pPr>
            <a:r>
              <a:rPr lang="en-US" sz="1200"/>
              <a:t>    PCI configuration space from Wikipedia</a:t>
            </a:r>
            <a:endParaRPr lang="en-US" sz="1200"/>
          </a:p>
          <a:p>
            <a:pPr marL="0" indent="0">
              <a:buNone/>
            </a:pPr>
            <a:r>
              <a:rPr lang="en-US" sz="1200"/>
              <a:t>To see pci configuration space, use "lspci -x" command.</a:t>
            </a:r>
            <a:endParaRPr lang="en-US" sz="1200"/>
          </a:p>
          <a:p>
            <a:pPr marL="0" indent="0">
              <a:buNone/>
            </a:pPr>
            <a:endParaRPr lang="en-US" sz="1200"/>
          </a:p>
          <a:p>
            <a:pPr marL="0" indent="0">
              <a:buNone/>
            </a:pPr>
            <a:r>
              <a:rPr lang="en-US" sz="1200"/>
              <a:t>Devmem2</a:t>
            </a:r>
            <a:endParaRPr lang="en-US" sz="1200"/>
          </a:p>
          <a:p>
            <a:pPr marL="0" indent="0">
              <a:buNone/>
            </a:pPr>
            <a:r>
              <a:rPr lang="en-US" sz="1200"/>
              <a:t>    Linux provides mmap and unmap to manipulate mmio registers in user space. devmem2 is very popular open source tool to read/write them.</a:t>
            </a:r>
            <a:endParaRPr lang="en-US" sz="1200"/>
          </a:p>
          <a:p>
            <a:pPr marL="0" indent="0">
              <a:buNone/>
            </a:pPr>
            <a:r>
              <a:rPr lang="en-US" sz="1200"/>
              <a:t>    Link : http://free-electrons.com/pub/mirror/devmem2.c</a:t>
            </a:r>
            <a:endParaRPr lang="en-US" sz="1200"/>
          </a:p>
          <a:p>
            <a:pPr marL="0" indent="0">
              <a:buNone/>
            </a:pPr>
            <a:endParaRPr lang="en-US" sz="1200"/>
          </a:p>
          <a:p>
            <a:pPr marL="0" indent="0">
              <a:buNone/>
            </a:pPr>
            <a:r>
              <a:rPr lang="en-US" sz="1200"/>
              <a:t>Cross compile to run on MRB</a:t>
            </a:r>
            <a:endParaRPr lang="en-US" sz="1200"/>
          </a:p>
          <a:p>
            <a:pPr marL="0" indent="0">
              <a:buNone/>
            </a:pPr>
            <a:r>
              <a:rPr lang="en-US" sz="1200"/>
              <a:t>    Easy to compile for MRB</a:t>
            </a:r>
            <a:endParaRPr lang="en-US" sz="1200"/>
          </a:p>
          <a:p>
            <a:pPr marL="0" indent="0">
              <a:buNone/>
            </a:pPr>
            <a:r>
              <a:rPr lang="en-US" sz="1200"/>
              <a:t>    $ source &lt;environment file&gt; (ex. $ source /opt/poky/oecore-x86_64/environment-setup-corei7-64-poky-linux $ $CC devmem2.c -o devmem2</a:t>
            </a:r>
            <a:endParaRPr lang="en-US" sz="1200"/>
          </a:p>
          <a:p>
            <a:pPr marL="0" indent="0">
              <a:buNone/>
            </a:pPr>
            <a:endParaRPr lang="en-US" sz="1200"/>
          </a:p>
          <a:p>
            <a:pPr marL="0" indent="0">
              <a:buNone/>
            </a:pPr>
            <a:r>
              <a:rPr lang="en-US" sz="1200"/>
              <a:t>Example to change USB port status and control register.</a:t>
            </a:r>
            <a:endParaRPr lang="en-US" sz="1200"/>
          </a:p>
          <a:p>
            <a:pPr marL="0" indent="0">
              <a:buNone/>
            </a:pPr>
            <a:r>
              <a:rPr lang="en-US" sz="1200"/>
              <a:t>    Check PCI device ID and Bus:Device:Function in EDS vol.1. xHCI controller is allocated in 00:0x15:00</a:t>
            </a:r>
            <a:endParaRPr lang="en-US" sz="1200"/>
          </a:p>
          <a:p>
            <a:pPr marL="0" indent="0">
              <a:buNone/>
            </a:pPr>
            <a:r>
              <a:rPr lang="en-US" sz="1200"/>
              <a:t>    Get base address register (offset is 0x10). </a:t>
            </a:r>
            <a:endParaRPr lang="en-US" sz="1200"/>
          </a:p>
          <a:p>
            <a:pPr marL="0" indent="0">
              <a:buNone/>
            </a:pPr>
            <a:r>
              <a:rPr lang="en-US" sz="1200"/>
              <a:t>        Base address register value is 0xb3600000.</a:t>
            </a:r>
            <a:endParaRPr lang="en-US" sz="1200"/>
          </a:p>
        </p:txBody>
      </p:sp>
      <p:pic>
        <p:nvPicPr>
          <p:cNvPr id="4" name="Picture 3"/>
          <p:cNvPicPr>
            <a:picLocks noChangeAspect="1"/>
          </p:cNvPicPr>
          <p:nvPr/>
        </p:nvPicPr>
        <p:blipFill>
          <a:blip r:embed="rId1"/>
          <a:stretch>
            <a:fillRect/>
          </a:stretch>
        </p:blipFill>
        <p:spPr>
          <a:xfrm>
            <a:off x="10064750" y="233045"/>
            <a:ext cx="1962785" cy="1877695"/>
          </a:xfrm>
          <a:prstGeom prst="rect">
            <a:avLst/>
          </a:prstGeom>
        </p:spPr>
      </p:pic>
      <p:pic>
        <p:nvPicPr>
          <p:cNvPr id="5" name="Picture 4"/>
          <p:cNvPicPr>
            <a:picLocks noChangeAspect="1"/>
          </p:cNvPicPr>
          <p:nvPr/>
        </p:nvPicPr>
        <p:blipFill>
          <a:blip r:embed="rId2"/>
          <a:stretch>
            <a:fillRect/>
          </a:stretch>
        </p:blipFill>
        <p:spPr>
          <a:xfrm>
            <a:off x="6004560" y="5614035"/>
            <a:ext cx="4257040" cy="904875"/>
          </a:xfrm>
          <a:prstGeom prst="rect">
            <a:avLst/>
          </a:prstGeom>
        </p:spPr>
      </p:pic>
      <p:pic>
        <p:nvPicPr>
          <p:cNvPr id="6" name="Picture 5"/>
          <p:cNvPicPr>
            <a:picLocks noChangeAspect="1"/>
          </p:cNvPicPr>
          <p:nvPr/>
        </p:nvPicPr>
        <p:blipFill>
          <a:blip r:embed="rId3"/>
          <a:stretch>
            <a:fillRect/>
          </a:stretch>
        </p:blipFill>
        <p:spPr>
          <a:xfrm>
            <a:off x="5970905" y="2186305"/>
            <a:ext cx="5911850" cy="326072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Manipulate PCI Device Registers via MMIO</a:t>
            </a:r>
            <a:endParaRPr lang="x-none" altLang="en-US"/>
          </a:p>
        </p:txBody>
      </p:sp>
      <p:sp>
        <p:nvSpPr>
          <p:cNvPr id="3" name="Content Placeholder 2"/>
          <p:cNvSpPr>
            <a:spLocks noGrp="1"/>
          </p:cNvSpPr>
          <p:nvPr>
            <p:ph idx="1"/>
          </p:nvPr>
        </p:nvSpPr>
        <p:spPr>
          <a:xfrm>
            <a:off x="611505" y="1176020"/>
            <a:ext cx="4753610" cy="5304155"/>
          </a:xfrm>
        </p:spPr>
        <p:txBody>
          <a:bodyPr/>
          <a:p>
            <a:pPr marL="0" indent="0">
              <a:buNone/>
            </a:pPr>
            <a:r>
              <a:rPr lang="en-US" sz="1200"/>
              <a:t>PORTSCx registers are defined in EDS chapter 2 like below.</a:t>
            </a:r>
            <a:endParaRPr lang="en-US" sz="1200"/>
          </a:p>
          <a:p>
            <a:pPr marL="0" indent="0">
              <a:buNone/>
            </a:pPr>
            <a:r>
              <a:rPr lang="en-US" sz="1200"/>
              <a:t>Before connecting USB thumb drive to Port2.</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After connecting USB thumb drive to Port2</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Disable PP bit to turn off port power, so USB is disconnected.</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Enable PP bit to turn on port power, so USB is re-connected.</a:t>
            </a:r>
            <a:endParaRPr lang="en-US" sz="1200"/>
          </a:p>
        </p:txBody>
      </p:sp>
      <p:pic>
        <p:nvPicPr>
          <p:cNvPr id="7" name="Picture 6"/>
          <p:cNvPicPr>
            <a:picLocks noChangeAspect="1"/>
          </p:cNvPicPr>
          <p:nvPr/>
        </p:nvPicPr>
        <p:blipFill>
          <a:blip r:embed="rId1"/>
          <a:stretch>
            <a:fillRect/>
          </a:stretch>
        </p:blipFill>
        <p:spPr>
          <a:xfrm>
            <a:off x="5407660" y="1151255"/>
            <a:ext cx="6673215" cy="2736215"/>
          </a:xfrm>
          <a:prstGeom prst="rect">
            <a:avLst/>
          </a:prstGeom>
        </p:spPr>
      </p:pic>
      <p:pic>
        <p:nvPicPr>
          <p:cNvPr id="8" name="Picture 7"/>
          <p:cNvPicPr>
            <a:picLocks noChangeAspect="1"/>
          </p:cNvPicPr>
          <p:nvPr/>
        </p:nvPicPr>
        <p:blipFill>
          <a:blip r:embed="rId2"/>
          <a:stretch>
            <a:fillRect/>
          </a:stretch>
        </p:blipFill>
        <p:spPr>
          <a:xfrm>
            <a:off x="5379720" y="3862070"/>
            <a:ext cx="6748145" cy="2929255"/>
          </a:xfrm>
          <a:prstGeom prst="rect">
            <a:avLst/>
          </a:prstGeom>
        </p:spPr>
      </p:pic>
      <p:pic>
        <p:nvPicPr>
          <p:cNvPr id="9" name="Picture 8"/>
          <p:cNvPicPr>
            <a:picLocks noChangeAspect="1"/>
          </p:cNvPicPr>
          <p:nvPr/>
        </p:nvPicPr>
        <p:blipFill>
          <a:blip r:embed="rId3"/>
          <a:stretch>
            <a:fillRect/>
          </a:stretch>
        </p:blipFill>
        <p:spPr>
          <a:xfrm>
            <a:off x="661670" y="1741170"/>
            <a:ext cx="3780790" cy="628650"/>
          </a:xfrm>
          <a:prstGeom prst="rect">
            <a:avLst/>
          </a:prstGeom>
        </p:spPr>
      </p:pic>
      <p:pic>
        <p:nvPicPr>
          <p:cNvPr id="10" name="Picture 9"/>
          <p:cNvPicPr>
            <a:picLocks noChangeAspect="1"/>
          </p:cNvPicPr>
          <p:nvPr/>
        </p:nvPicPr>
        <p:blipFill>
          <a:blip r:embed="rId4"/>
          <a:stretch>
            <a:fillRect/>
          </a:stretch>
        </p:blipFill>
        <p:spPr>
          <a:xfrm>
            <a:off x="687070" y="2853690"/>
            <a:ext cx="3561715" cy="561975"/>
          </a:xfrm>
          <a:prstGeom prst="rect">
            <a:avLst/>
          </a:prstGeom>
        </p:spPr>
      </p:pic>
      <p:pic>
        <p:nvPicPr>
          <p:cNvPr id="11" name="Picture 10"/>
          <p:cNvPicPr>
            <a:picLocks noChangeAspect="1"/>
          </p:cNvPicPr>
          <p:nvPr/>
        </p:nvPicPr>
        <p:blipFill>
          <a:blip r:embed="rId5"/>
          <a:stretch>
            <a:fillRect/>
          </a:stretch>
        </p:blipFill>
        <p:spPr>
          <a:xfrm>
            <a:off x="688975" y="3945255"/>
            <a:ext cx="3571240" cy="742950"/>
          </a:xfrm>
          <a:prstGeom prst="rect">
            <a:avLst/>
          </a:prstGeom>
        </p:spPr>
      </p:pic>
      <p:pic>
        <p:nvPicPr>
          <p:cNvPr id="12" name="Picture 11"/>
          <p:cNvPicPr>
            <a:picLocks noChangeAspect="1"/>
          </p:cNvPicPr>
          <p:nvPr/>
        </p:nvPicPr>
        <p:blipFill>
          <a:blip r:embed="rId6"/>
          <a:stretch>
            <a:fillRect/>
          </a:stretch>
        </p:blipFill>
        <p:spPr>
          <a:xfrm>
            <a:off x="668655" y="5053965"/>
            <a:ext cx="5400040" cy="174307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MIPI-DSI 三种 Video Mode 理解</a:t>
            </a:r>
            <a:endParaRPr lang="en-US"/>
          </a:p>
        </p:txBody>
      </p:sp>
      <p:sp>
        <p:nvSpPr>
          <p:cNvPr id="3" name="Content Placeholder 2"/>
          <p:cNvSpPr>
            <a:spLocks noGrp="1"/>
          </p:cNvSpPr>
          <p:nvPr>
            <p:ph idx="1"/>
          </p:nvPr>
        </p:nvSpPr>
        <p:spPr>
          <a:xfrm>
            <a:off x="610235" y="1174750"/>
            <a:ext cx="8316595" cy="4953000"/>
          </a:xfrm>
        </p:spPr>
        <p:txBody>
          <a:bodyPr/>
          <a:p>
            <a:pPr marL="0" indent="0">
              <a:buNone/>
            </a:pPr>
            <a:r>
              <a:rPr lang="en-US" sz="1400"/>
              <a:t>D- PHY的物理层支持HS(High Speed)和LP(Low Power)两种工作模式</a:t>
            </a:r>
            <a:endParaRPr lang="en-US" sz="1400"/>
          </a:p>
          <a:p>
            <a:pPr marL="0" indent="0">
              <a:buNone/>
            </a:pPr>
            <a:endParaRPr lang="en-US" sz="1400"/>
          </a:p>
          <a:p>
            <a:pPr marL="0" indent="0">
              <a:buNone/>
            </a:pPr>
            <a:r>
              <a:rPr lang="en-US" sz="1400"/>
              <a:t>    HS模式：低压</a:t>
            </a:r>
            <a:r>
              <a:rPr lang="x-none" altLang="en-US" sz="1400"/>
              <a:t>差</a:t>
            </a:r>
            <a:r>
              <a:rPr lang="en-US" sz="1400"/>
              <a:t>分信号 功耗大 高速率（80M -1Gbps） 信号幅值（100mv-300mv）</a:t>
            </a:r>
            <a:endParaRPr lang="en-US" sz="1400"/>
          </a:p>
          <a:p>
            <a:pPr marL="0" indent="0">
              <a:buNone/>
            </a:pPr>
            <a:endParaRPr lang="en-US" sz="1400"/>
          </a:p>
          <a:p>
            <a:pPr marL="0" indent="0">
              <a:buNone/>
            </a:pPr>
            <a:r>
              <a:rPr lang="en-US" sz="1400"/>
              <a:t>    LP模式：单端信号 功耗小，速率低（&lt; 10Mbps) 信号幅值（0-1.2V）</a:t>
            </a:r>
            <a:endParaRPr lang="en-US" sz="1400"/>
          </a:p>
          <a:p>
            <a:pPr marL="0" indent="0">
              <a:buNone/>
            </a:pPr>
            <a:endParaRPr lang="en-US" sz="1400"/>
          </a:p>
          <a:p>
            <a:pPr marL="0" indent="0">
              <a:buNone/>
            </a:pPr>
            <a:r>
              <a:rPr lang="en-US" sz="1400"/>
              <a:t>在高速模式下，通道状态是差分的0或1，定义P比N高时定义为1，P比N低时定义为0，此时线上典型电压为差分200mv</a:t>
            </a:r>
            <a:endParaRPr lang="en-US" sz="1400"/>
          </a:p>
          <a:p>
            <a:pPr marL="0" indent="0">
              <a:buNone/>
            </a:pPr>
            <a:r>
              <a:rPr lang="en-US" sz="1400"/>
              <a:t>在LP模式下，只用lane0传输数据和时钟，双向数据传输。</a:t>
            </a:r>
            <a:endParaRPr lang="en-US" sz="1400"/>
          </a:p>
          <a:p>
            <a:pPr marL="0" indent="0">
              <a:buNone/>
            </a:pPr>
            <a:r>
              <a:rPr lang="en-US" sz="1400"/>
              <a:t>链路层的模式分为：Command模式和Video模式。</a:t>
            </a:r>
            <a:endParaRPr lang="en-US" sz="1400"/>
          </a:p>
          <a:p>
            <a:pPr marL="0" indent="0">
              <a:buNone/>
            </a:pPr>
            <a:endParaRPr lang="en-US" sz="1400"/>
          </a:p>
          <a:p>
            <a:pPr marL="0" indent="0">
              <a:buNone/>
            </a:pPr>
            <a:r>
              <a:rPr lang="en-US" sz="1400"/>
              <a:t>    链路层选择Command模式时，物理层可以为HS模式，也可以为LP模式；</a:t>
            </a:r>
            <a:endParaRPr lang="en-US" sz="1400"/>
          </a:p>
          <a:p>
            <a:pPr marL="0" indent="0">
              <a:buNone/>
            </a:pPr>
            <a:r>
              <a:rPr lang="en-US" sz="1400"/>
              <a:t>    链路层选择Video模式时，物理层只能选择HS模式。</a:t>
            </a:r>
            <a:endParaRPr lang="en-US" sz="1400"/>
          </a:p>
          <a:p>
            <a:pPr marL="0" indent="0">
              <a:buNone/>
            </a:pPr>
            <a:endParaRPr lang="en-US" sz="1400"/>
          </a:p>
          <a:p>
            <a:pPr marL="0" indent="0">
              <a:buNone/>
            </a:pPr>
            <a:endParaRPr lang="en-US" sz="1400"/>
          </a:p>
          <a:p>
            <a:pPr marL="0" indent="0">
              <a:buNone/>
            </a:pPr>
            <a:r>
              <a:rPr lang="en-US" sz="1400"/>
              <a:t>Video模式时，物理层只能选择HS模式，下面是video模式下传递一个些图片像素数据包（长包）。</a:t>
            </a:r>
            <a:endParaRPr lang="en-US" sz="1400"/>
          </a:p>
          <a:p>
            <a:pPr marL="0" indent="0">
              <a:buNone/>
            </a:pPr>
            <a:r>
              <a:rPr lang="en-US" sz="1400"/>
              <a:t>和command模式不同的是Data Type，这里的Data Type是3Eh,下面有一张Data Type的表。</a:t>
            </a:r>
            <a:endParaRPr lang="en-US" sz="1400"/>
          </a:p>
          <a:p>
            <a:pPr marL="0" indent="0">
              <a:buNone/>
            </a:pPr>
            <a:endParaRPr lang="en-US" sz="1400"/>
          </a:p>
        </p:txBody>
      </p:sp>
      <p:pic>
        <p:nvPicPr>
          <p:cNvPr id="4" name="Picture 3"/>
          <p:cNvPicPr>
            <a:picLocks noChangeAspect="1"/>
          </p:cNvPicPr>
          <p:nvPr/>
        </p:nvPicPr>
        <p:blipFill>
          <a:blip r:embed="rId1"/>
          <a:stretch>
            <a:fillRect/>
          </a:stretch>
        </p:blipFill>
        <p:spPr>
          <a:xfrm>
            <a:off x="8793480" y="1249045"/>
            <a:ext cx="3037840" cy="34220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endParaRPr lang="x-none" altLang="zh-CN" dirty="0"/>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fontScale="67500" lnSpcReduction="20000"/>
          </a:bodyPr>
          <a:lstStyle/>
          <a:p>
            <a:pPr indent="0" eaLnBrk="1" latinLnBrk="0" hangingPunct="1">
              <a:lnSpc>
                <a:spcPct val="150000"/>
              </a:lnSpc>
              <a:spcBef>
                <a:spcPts val="0"/>
              </a:spcBef>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indent="0" eaLnBrk="1" latinLnBrk="0" hangingPunct="1">
              <a:lnSpc>
                <a:spcPct val="150000"/>
              </a:lnSpc>
              <a:spcBef>
                <a:spcPts val="0"/>
              </a:spcBef>
            </a:pPr>
            <a:r>
              <a:rPr dirty="0" err="1"/>
              <a:t>build.ninja</a:t>
            </a:r>
            <a:endParaRPr dirty="0"/>
          </a:p>
          <a:p>
            <a:pPr lvl="1" indent="0" eaLnBrk="1" latinLnBrk="0" hangingPunct="1">
              <a:lnSpc>
                <a:spcPct val="150000"/>
              </a:lnSpc>
              <a:spcBef>
                <a:spcPts val="0"/>
              </a:spcBef>
            </a:pPr>
            <a:r>
              <a:rPr dirty="0"/>
              <a:t>build.ninja相当于ninja的makefile，一个简单的build.ninja文件如下，分为rule和dependency两部分。</a:t>
            </a:r>
            <a:endParaRPr dirty="0"/>
          </a:p>
          <a:p>
            <a:pPr lvl="0" indent="0" eaLnBrk="1" latinLnBrk="0" hangingPunct="1">
              <a:lnSpc>
                <a:spcPct val="150000"/>
              </a:lnSpc>
              <a:spcBef>
                <a:spcPts val="0"/>
              </a:spcBef>
            </a:pPr>
            <a:r>
              <a:rPr dirty="0" err="1"/>
              <a:t>ninja命令的使用如下</a:t>
            </a:r>
            <a:r>
              <a:rPr dirty="0"/>
              <a:t>：</a:t>
            </a:r>
            <a:endParaRPr dirty="0"/>
          </a:p>
          <a:p>
            <a:pPr lvl="1" indent="0" eaLnBrk="1" latinLnBrk="0" hangingPunct="1">
              <a:lnSpc>
                <a:spcPct val="150000"/>
              </a:lnSpc>
              <a:spcBef>
                <a:spcPts val="0"/>
              </a:spcBef>
            </a:pPr>
            <a:r>
              <a:rPr lang="x-none" dirty="0"/>
              <a:t>Compile: ninja</a:t>
            </a:r>
            <a:endParaRPr lang="x-none" dirty="0"/>
          </a:p>
          <a:p>
            <a:pPr lvl="1" indent="0" eaLnBrk="1" latinLnBrk="0" hangingPunct="1">
              <a:lnSpc>
                <a:spcPct val="150000"/>
              </a:lnSpc>
              <a:spcBef>
                <a:spcPts val="0"/>
              </a:spcBef>
            </a:pPr>
            <a:r>
              <a:rPr lang="x-none" dirty="0"/>
              <a:t>Help: ninja -h</a:t>
            </a:r>
            <a:endParaRPr lang="x-none" dirty="0"/>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50000"/>
          </a:bodyPr>
          <a:lstStyle/>
          <a:p>
            <a:pPr indent="0" eaLnBrk="1" fontAlgn="auto" latinLnBrk="0" hangingPunct="1">
              <a:lnSpc>
                <a:spcPct val="150000"/>
              </a:lnSpc>
              <a:spcBef>
                <a:spcPts val="0"/>
              </a:spcBef>
            </a:pPr>
            <a:r>
              <a:rPr lang="zh-CN" altLang="en-US"/>
              <a:t>cros_workon is a </a:t>
            </a:r>
            <a:r>
              <a:rPr lang="en-US" altLang="zh-CN"/>
              <a:t>bash script that is used to select which portage packages you intent to work on.</a:t>
            </a:r>
            <a:endParaRPr lang="en-US" altLang="zh-CN"/>
          </a:p>
          <a:p>
            <a:pPr indent="0" eaLnBrk="1" fontAlgn="auto" latinLnBrk="0" hangingPunct="1">
              <a:lnSpc>
                <a:spcPct val="150000"/>
              </a:lnSpc>
              <a:spcBef>
                <a:spcPts val="0"/>
              </a:spcBef>
            </a:pPr>
            <a:r>
              <a:rPr lang="en-US" altLang="zh-CN"/>
              <a:t>The “cros_workon start” command will:</a:t>
            </a:r>
            <a:endParaRPr lang="en-US" altLang="zh-CN"/>
          </a:p>
          <a:p>
            <a:pPr lvl="1" indent="0" eaLnBrk="1" fontAlgn="auto" latinLnBrk="0" hangingPunct="1">
              <a:lnSpc>
                <a:spcPct val="150000"/>
              </a:lnSpc>
              <a:spcBef>
                <a:spcPts val="0"/>
              </a:spcBef>
            </a:pPr>
            <a:r>
              <a:rPr lang="en-US" altLang="zh-CN" sz="2400"/>
              <a:t>Use the -9999 ebuild for a package;</a:t>
            </a:r>
            <a:endParaRPr lang="en-US" altLang="zh-CN" sz="2400"/>
          </a:p>
          <a:p>
            <a:pPr lvl="1" indent="0" eaLnBrk="1" fontAlgn="auto" latinLnBrk="0" hangingPunct="1">
              <a:lnSpc>
                <a:spcPct val="150000"/>
              </a:lnSpc>
              <a:spcBef>
                <a:spcPts val="0"/>
              </a:spcBef>
            </a:pPr>
            <a:r>
              <a:rPr lang="en-US" altLang="zh-CN" sz="2400"/>
              <a:t>Build from local sources.</a:t>
            </a:r>
            <a:endParaRPr lang="en-US" altLang="zh-CN" sz="2400"/>
          </a:p>
          <a:p>
            <a:pPr lvl="0" indent="0" eaLnBrk="1" fontAlgn="auto" latinLnBrk="0" hangingPunct="1">
              <a:lnSpc>
                <a:spcPct val="150000"/>
              </a:lnSpc>
              <a:spcBef>
                <a:spcPts val="0"/>
              </a:spcBef>
            </a:pPr>
            <a:r>
              <a:rPr lang="en-US" altLang="zh-CN" sz="2800"/>
              <a:t>The “cros_workon stop” command will:</a:t>
            </a:r>
            <a:endParaRPr lang="en-US" altLang="zh-CN" sz="2800"/>
          </a:p>
          <a:p>
            <a:pPr lvl="1" indent="0" eaLnBrk="1" fontAlgn="auto" latinLnBrk="0" hangingPunct="1">
              <a:lnSpc>
                <a:spcPct val="150000"/>
              </a:lnSpc>
              <a:spcBef>
                <a:spcPts val="0"/>
              </a:spcBef>
            </a:pPr>
            <a:r>
              <a:rPr lang="en-US" altLang="zh-CN" sz="2400"/>
              <a:t>Revert to the latest stable ebuild;</a:t>
            </a:r>
            <a:endParaRPr lang="en-US" altLang="zh-CN" sz="2400"/>
          </a:p>
          <a:p>
            <a:pPr lvl="1" indent="0" eaLnBrk="1" fontAlgn="auto" latinLnBrk="0" hangingPunct="1">
              <a:lnSpc>
                <a:spcPct val="150000"/>
              </a:lnSpc>
              <a:spcBef>
                <a:spcPts val="0"/>
              </a:spcBef>
            </a:pPr>
            <a:r>
              <a:rPr lang="en-US" altLang="zh-CN" sz="2400"/>
              <a:t>Use prebuilt binaries when possible.</a:t>
            </a:r>
            <a:endParaRPr lang="en-US" altLang="zh-CN" sz="2400"/>
          </a:p>
          <a:p>
            <a:pPr lvl="0" indent="0" eaLnBrk="1" fontAlgn="auto" latinLnBrk="0" hangingPunct="1">
              <a:lnSpc>
                <a:spcPct val="150000"/>
              </a:lnSpc>
              <a:spcBef>
                <a:spcPts val="0"/>
              </a:spcBef>
            </a:pPr>
            <a:r>
              <a:rPr lang="en-US" altLang="zh-CN"/>
              <a:t>“cros_workon info, list and list-all” commands are useful.</a:t>
            </a:r>
            <a:endParaRPr lang="zh-CN" altLang="en-US"/>
          </a:p>
          <a:p>
            <a:pPr indent="0" eaLnBrk="1" fontAlgn="auto" latinLnBrk="0" hangingPunct="1">
              <a:lnSpc>
                <a:spcPct val="150000"/>
              </a:lnSpc>
              <a:spcBef>
                <a:spcPts val="0"/>
              </a:spcBef>
            </a:pPr>
            <a:r>
              <a:rPr lang="en-US" altLang="zh-CN"/>
              <a:t>When using cros_workon, two new commands are used instead:</a:t>
            </a:r>
            <a:endParaRPr lang="en-US" altLang="zh-CN"/>
          </a:p>
          <a:p>
            <a:pPr lvl="1" indent="0" eaLnBrk="1" fontAlgn="auto" latinLnBrk="0" hangingPunct="1">
              <a:lnSpc>
                <a:spcPct val="150000"/>
              </a:lnSpc>
              <a:spcBef>
                <a:spcPts val="0"/>
              </a:spcBef>
            </a:pPr>
            <a:r>
              <a:rPr lang="en-US" altLang="zh-CN"/>
              <a:t>repo: Usually run outside the chroot.</a:t>
            </a:r>
            <a:endParaRPr lang="en-US" altLang="zh-CN"/>
          </a:p>
          <a:p>
            <a:pPr lvl="2" indent="0" eaLnBrk="1" fontAlgn="auto" latinLnBrk="0" hangingPunct="1">
              <a:lnSpc>
                <a:spcPct val="150000"/>
              </a:lnSpc>
              <a:spcBef>
                <a:spcPts val="0"/>
              </a:spcBef>
            </a:pPr>
            <a:r>
              <a:rPr lang="en-US" altLang="zh-CN"/>
              <a:t>It's used to check out and sync your repositories and manage the tracking branches for git.</a:t>
            </a:r>
            <a:endParaRPr lang="en-US" altLang="zh-CN"/>
          </a:p>
          <a:p>
            <a:pPr lvl="1" indent="0" eaLnBrk="1" fontAlgn="auto" latinLnBrk="0" hangingPunct="1">
              <a:lnSpc>
                <a:spcPct val="150000"/>
              </a:lnSpc>
              <a:spcBef>
                <a:spcPts val="0"/>
              </a:spcBef>
            </a:pPr>
            <a:r>
              <a:rPr lang="en-US" altLang="zh-CN"/>
              <a:t>src/scrips/cros_workon: Always run inside the chroot.</a:t>
            </a:r>
            <a:endParaRPr lang="en-US" altLang="zh-CN"/>
          </a:p>
          <a:p>
            <a:pPr lvl="2" indent="0" eaLnBrk="1" fontAlgn="auto" latinLnBrk="0" hangingPunct="1">
              <a:lnSpc>
                <a:spcPct val="150000"/>
              </a:lnSpc>
              <a:spcBef>
                <a:spcPts val="0"/>
              </a:spcBef>
            </a:pPr>
            <a:r>
              <a:rPr lang="en-US" altLang="zh-CN"/>
              <a:t>It's used to unmask a package ebuild so that</a:t>
            </a:r>
            <a:endParaRPr lang="en-US" altLang="zh-CN"/>
          </a:p>
          <a:p>
            <a:pPr lvl="2" indent="0" eaLnBrk="1" fontAlgn="auto" latinLnBrk="0" hangingPunct="1">
              <a:lnSpc>
                <a:spcPct val="150000"/>
              </a:lnSpc>
              <a:spcBef>
                <a:spcPts val="0"/>
              </a:spcBef>
            </a:pPr>
            <a:r>
              <a:rPr lang="en-US" altLang="zh-CN"/>
              <a:t>1) repo will be prepared to sync a local copy of the source, and</a:t>
            </a:r>
            <a:endParaRPr lang="en-US" altLang="zh-CN"/>
          </a:p>
          <a:p>
            <a:pPr lvl="2" indent="0" eaLnBrk="1" fontAlgn="auto" latinLnBrk="0" hangingPunct="1">
              <a:lnSpc>
                <a:spcPct val="150000"/>
              </a:lnSpc>
              <a:spcBef>
                <a:spcPts val="0"/>
              </a:spcBef>
            </a:pPr>
            <a:r>
              <a:rPr lang="en-US" altLang="zh-CN"/>
              <a:t>2) build_packages will use the local source instead of the stable version.</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60000"/>
          </a:bodyPr>
          <a:lstStyle/>
          <a:p>
            <a:pPr indent="0" eaLnBrk="1" fontAlgn="auto" latinLnBrk="0" hangingPunct="1">
              <a:lnSpc>
                <a:spcPct val="150000"/>
              </a:lnSpc>
              <a:spcBef>
                <a:spcPts val="0"/>
              </a:spcBef>
            </a:pPr>
            <a:r>
              <a:rPr lang="en-US" altLang="zh-CN"/>
              <a:t>cros_workon package</a:t>
            </a:r>
            <a:endParaRPr lang="en-US" altLang="zh-CN"/>
          </a:p>
          <a:p>
            <a:pPr lvl="1" indent="0" eaLnBrk="1" fontAlgn="auto" latinLnBrk="0" hangingPunct="1">
              <a:lnSpc>
                <a:spcPct val="150000"/>
              </a:lnSpc>
              <a:spcBef>
                <a:spcPts val="0"/>
              </a:spcBef>
            </a:pPr>
            <a:r>
              <a:rPr lang="en-US" altLang="zh-CN"/>
              <a:t>If an ebuild inherits cros_workon it is a cros_workon package.</a:t>
            </a:r>
            <a:endParaRPr lang="en-US" altLang="zh-CN"/>
          </a:p>
          <a:p>
            <a:pPr lvl="1" indent="0" eaLnBrk="1" fontAlgn="auto" latinLnBrk="0" hangingPunct="1">
              <a:lnSpc>
                <a:spcPct val="150000"/>
              </a:lnSpc>
              <a:spcBef>
                <a:spcPts val="0"/>
              </a:spcBef>
            </a:pPr>
            <a:r>
              <a:rPr lang="en-US" altLang="zh-CN"/>
              <a:t>If you need to modify a cros_workon ebuild you must modify the -9999 version of the ebuild.</a:t>
            </a:r>
            <a:endParaRPr lang="en-US" altLang="zh-CN"/>
          </a:p>
          <a:p>
            <a:pPr lvl="2" indent="0" eaLnBrk="1" fontAlgn="auto" latinLnBrk="0" hangingPunct="1">
              <a:lnSpc>
                <a:spcPct val="150000"/>
              </a:lnSpc>
              <a:spcBef>
                <a:spcPts val="0"/>
              </a:spcBef>
            </a:pPr>
            <a:r>
              <a:rPr lang="en-US" altLang="zh-CN"/>
              <a:t>When the change is submitted the builders will automatically up-rev the current stable ebuild and replace it with the contents of the -9999 ebuild.</a:t>
            </a:r>
            <a:endParaRPr lang="en-US" altLang="zh-CN"/>
          </a:p>
          <a:p>
            <a:pPr lvl="0" indent="0" eaLnBrk="1" fontAlgn="auto" latinLnBrk="0" hangingPunct="1">
              <a:lnSpc>
                <a:spcPct val="150000"/>
              </a:lnSpc>
              <a:spcBef>
                <a:spcPts val="0"/>
              </a:spcBef>
            </a:pPr>
            <a:r>
              <a:rPr lang="en-US" altLang="zh-CN"/>
              <a:t>Non cros_workon packages</a:t>
            </a:r>
            <a:endParaRPr lang="en-US" altLang="zh-CN"/>
          </a:p>
          <a:p>
            <a:pPr lvl="1" indent="0" eaLnBrk="1" fontAlgn="auto" latinLnBrk="0" hangingPunct="1">
              <a:lnSpc>
                <a:spcPct val="150000"/>
              </a:lnSpc>
              <a:spcBef>
                <a:spcPts val="0"/>
              </a:spcBef>
            </a:pPr>
            <a:r>
              <a:rPr lang="en-US" altLang="zh-CN"/>
              <a:t>The package's ebuild file DOES NOT contain “inherit cros_workon” statement</a:t>
            </a:r>
            <a:endParaRPr lang="en-US" altLang="zh-CN"/>
          </a:p>
          <a:p>
            <a:pPr lvl="1" indent="0" eaLnBrk="1" fontAlgn="auto" latinLnBrk="0" hangingPunct="1">
              <a:lnSpc>
                <a:spcPct val="150000"/>
              </a:lnSpc>
              <a:spcBef>
                <a:spcPts val="0"/>
              </a:spcBef>
            </a:pPr>
            <a:r>
              <a:rPr lang="en-US" altLang="zh-CN"/>
              <a:t>If so, “cros_workon” commands DO NOT work on this package.</a:t>
            </a:r>
            <a:endParaRPr lang="en-US" altLang="zh-CN"/>
          </a:p>
          <a:p>
            <a:pPr lvl="1" indent="0" eaLnBrk="1" fontAlgn="auto" latinLnBrk="0" hangingPunct="1">
              <a:lnSpc>
                <a:spcPct val="150000"/>
              </a:lnSpc>
              <a:spcBef>
                <a:spcPts val="0"/>
              </a:spcBef>
            </a:pPr>
            <a:r>
              <a:rPr lang="en-US" altLang="zh-CN"/>
              <a:t>If you need to change an ebuild for a non cros_workon package then when submitting the change you will need to manually up-rev the ebuild.</a:t>
            </a:r>
            <a:endParaRPr lang="en-US" altLang="zh-CN"/>
          </a:p>
          <a:p>
            <a:pPr lvl="2" indent="0" eaLnBrk="1" fontAlgn="auto" latinLnBrk="0" hangingPunct="1">
              <a:lnSpc>
                <a:spcPct val="150000"/>
              </a:lnSpc>
              <a:spcBef>
                <a:spcPts val="0"/>
              </a:spcBef>
            </a:pPr>
            <a:r>
              <a:rPr lang="en-US" altLang="zh-CN" sz="2000"/>
              <a:t>For example, git mv arbitrary-0.0.1-r3 arbitrary-0.0.1-r4</a:t>
            </a:r>
            <a:endParaRPr lang="en-US" altLang="zh-CN" sz="2000"/>
          </a:p>
          <a:p>
            <a:pPr lvl="0" indent="0" eaLnBrk="1" fontAlgn="auto" latinLnBrk="0" hangingPunct="1">
              <a:lnSpc>
                <a:spcPct val="150000"/>
              </a:lnSpc>
              <a:spcBef>
                <a:spcPts val="0"/>
              </a:spcBef>
            </a:pPr>
            <a:r>
              <a:rPr lang="en-US" altLang="zh-CN"/>
              <a:t>Pre-built</a:t>
            </a:r>
            <a:endParaRPr lang="en-US" altLang="zh-CN"/>
          </a:p>
          <a:p>
            <a:pPr lvl="1" indent="0" eaLnBrk="1" fontAlgn="auto" latinLnBrk="0" hangingPunct="1">
              <a:lnSpc>
                <a:spcPct val="150000"/>
              </a:lnSpc>
              <a:spcBef>
                <a:spcPts val="0"/>
              </a:spcBef>
            </a:pPr>
            <a:r>
              <a:rPr lang="en-US" altLang="zh-CN"/>
              <a:t>The locations of the pre-builts is kept in : chromeos-partner-overlay/chromeos/binhost/target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endParaRPr lang="en-US" dirty="0"/>
          </a:p>
        </p:txBody>
      </p:sp>
      <p:sp>
        <p:nvSpPr>
          <p:cNvPr id="3" name="Content Placeholder 2"/>
          <p:cNvSpPr>
            <a:spLocks noGrp="1"/>
          </p:cNvSpPr>
          <p:nvPr>
            <p:ph idx="1"/>
          </p:nvPr>
        </p:nvSpPr>
        <p:spPr/>
        <p:txBody>
          <a:bodyPr>
            <a:normAutofit fontScale="4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Chromium OS </a:t>
            </a:r>
            <a:r>
              <a:rPr lang="en-US" b="1" dirty="0"/>
              <a:t>Board Porting Guide</a:t>
            </a:r>
            <a:r>
              <a:rPr lang="x-none" altLang="en-US" dirty="0"/>
              <a:t>: </a:t>
            </a:r>
            <a:r>
              <a:rPr lang="en-US" dirty="0"/>
              <a:t>https://www.chromium.org/chromium-os/how-tos-and-troubleshooting/chromiumos-board-porting-guide</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eaLnBrk="1" fontAlgn="auto" latinLnBrk="0" hangingPunct="1">
              <a:lnSpc>
                <a:spcPct val="150000"/>
              </a:lnSpc>
              <a:spcBef>
                <a:spcPts val="0"/>
              </a:spcBef>
            </a:pPr>
            <a:r>
              <a:rPr lang="x-none" altLang="en-US"/>
              <a:t>mkdir -p ~/workspace/chromiumos; cd ~/workspace/chromiumos</a:t>
            </a:r>
            <a:endParaRPr lang="x-none" altLang="en-US"/>
          </a:p>
          <a:p>
            <a:pPr eaLnBrk="1" fontAlgn="auto" latinLnBrk="0" hangingPunct="1">
              <a:lnSpc>
                <a:spcPct val="150000"/>
              </a:lnSpc>
              <a:spcBef>
                <a:spcPts val="0"/>
              </a:spcBef>
            </a:pPr>
            <a:r>
              <a:rPr lang="en-US" altLang="zh-CN"/>
              <a:t>$repo init -u http://git.chromium.org/git/manifest -m minilayout.xml</a:t>
            </a:r>
            <a:endParaRPr lang="en-US" altLang="zh-CN"/>
          </a:p>
          <a:p>
            <a:pPr eaLnBrk="1" fontAlgn="auto" latinLnBrk="0" hangingPunct="1">
              <a:lnSpc>
                <a:spcPct val="150000"/>
              </a:lnSpc>
              <a:spcBef>
                <a:spcPts val="0"/>
              </a:spcBef>
            </a:pPr>
            <a:r>
              <a:rPr lang="en-US" altLang="zh-CN"/>
              <a:t>$repo sync</a:t>
            </a:r>
            <a:endParaRPr lang="en-US" altLang="zh-CN"/>
          </a:p>
          <a:p>
            <a:pPr eaLnBrk="1" fontAlgn="auto" latinLnBrk="0" hangingPunct="1">
              <a:lnSpc>
                <a:spcPct val="150000"/>
              </a:lnSpc>
              <a:spcBef>
                <a:spcPts val="0"/>
              </a:spcBef>
            </a:pPr>
            <a:r>
              <a:rPr lang="en-US" altLang="zh-CN"/>
              <a:t>$cd src/scripts</a:t>
            </a:r>
            <a:endParaRPr lang="en-US" altLang="zh-CN"/>
          </a:p>
          <a:p>
            <a:pPr eaLnBrk="1" fontAlgn="auto" latinLnBrk="0" hangingPunct="1">
              <a:lnSpc>
                <a:spcPct val="150000"/>
              </a:lnSpc>
              <a:spcBef>
                <a:spcPts val="0"/>
              </a:spcBef>
            </a:pPr>
            <a:r>
              <a:rPr lang="en-US" altLang="zh-CN"/>
              <a:t>$./make_chroot</a:t>
            </a:r>
            <a:endParaRPr lang="en-US" altLang="zh-CN"/>
          </a:p>
          <a:p>
            <a:pPr lvl="1" eaLnBrk="1" fontAlgn="auto" latinLnBrk="0" hangingPunct="1">
              <a:lnSpc>
                <a:spcPct val="150000"/>
              </a:lnSpc>
              <a:spcBef>
                <a:spcPts val="0"/>
              </a:spcBef>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eaLnBrk="1" fontAlgn="auto" latinLnBrk="0" hangingPunct="1">
              <a:lnSpc>
                <a:spcPct val="150000"/>
              </a:lnSpc>
              <a:spcBef>
                <a:spcPts val="0"/>
              </a:spcBef>
            </a:pPr>
            <a:r>
              <a:rPr lang="en-US" altLang="zh-CN" sz="2800"/>
              <a:t>$./enter_chroot.sh</a:t>
            </a:r>
            <a:endParaRPr lang="en-US" altLang="zh-CN" sz="2800"/>
          </a:p>
          <a:p>
            <a:pPr lvl="1" eaLnBrk="1" fontAlgn="auto" latinLnBrk="0" hangingPunct="1">
              <a:lnSpc>
                <a:spcPct val="150000"/>
              </a:lnSpc>
              <a:spcBef>
                <a:spcPts val="0"/>
              </a:spcBef>
            </a:pPr>
            <a:r>
              <a:rPr lang="en-US" altLang="zh-CN"/>
              <a:t>To enter the chroot in order to do development</a:t>
            </a:r>
            <a:r>
              <a:rPr lang="en-US" altLang="zh-CN" sz="2400"/>
              <a:t>.</a:t>
            </a:r>
            <a:endParaRPr lang="en-US" altLang="zh-CN" sz="2400"/>
          </a:p>
          <a:p>
            <a:pPr lvl="0" eaLnBrk="1" fontAlgn="auto" latinLnBrk="0" hangingPunct="1">
              <a:lnSpc>
                <a:spcPct val="150000"/>
              </a:lnSpc>
              <a:spcBef>
                <a:spcPts val="0"/>
              </a:spcBef>
            </a:pPr>
            <a:r>
              <a:rPr lang="en-US" altLang="zh-CN" sz="2800"/>
              <a:t>Or ./enter_chroot.sh --chrome_root=$(PATH/TO/CHROMIUM-BROWSER/SRC)</a:t>
            </a:r>
            <a:endParaRPr lang="en-US" altLang="zh-CN" sz="2800"/>
          </a:p>
          <a:p>
            <a:pPr lvl="0" eaLnBrk="1" fontAlgn="auto" latinLnBrk="0" hangingPunct="1">
              <a:lnSpc>
                <a:spcPct val="150000"/>
              </a:lnSpc>
              <a:spcBef>
                <a:spcPts val="0"/>
              </a:spcBef>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eaLnBrk="1" fontAlgn="auto" latinLnBrk="0" hangingPunct="1">
              <a:lnSpc>
                <a:spcPct val="150000"/>
              </a:lnSpc>
              <a:spcBef>
                <a:spcPts val="0"/>
              </a:spcBef>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eaLnBrk="1" fontAlgn="auto" latinLnBrk="0" hangingPunct="1">
              <a:lnSpc>
                <a:spcPct val="150000"/>
              </a:lnSpc>
              <a:spcBef>
                <a:spcPts val="0"/>
              </a:spcBef>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eaLnBrk="1" fontAlgn="auto" latinLnBrk="0" hangingPunct="1">
              <a:lnSpc>
                <a:spcPct val="150000"/>
              </a:lnSpc>
              <a:spcBef>
                <a:spcPts val="0"/>
              </a:spcBef>
            </a:pPr>
            <a:r>
              <a:rPr lang="x-none" altLang="en-US">
                <a:sym typeface="+mn-ea"/>
              </a:rPr>
              <a:t>(cr)</a:t>
            </a:r>
            <a:r>
              <a:rPr lang="en-US" altLang="zh-CN" sz="2800"/>
              <a:t>$./enable_localaccount.sh USERNAME</a:t>
            </a:r>
            <a:endParaRPr lang="en-US" altLang="zh-CN" sz="2800"/>
          </a:p>
          <a:p>
            <a:pPr lvl="1" eaLnBrk="1" fontAlgn="auto" latinLnBrk="0" hangingPunct="1">
              <a:lnSpc>
                <a:spcPct val="150000"/>
              </a:lnSpc>
              <a:spcBef>
                <a:spcPts val="0"/>
              </a:spcBef>
            </a:pPr>
            <a:r>
              <a:rPr lang="en-US" altLang="zh-CN" sz="2400"/>
              <a:t>The local user account allows login with no password even if you can not connect to the Internet.</a:t>
            </a:r>
            <a:endParaRPr lang="en-US" altLang="zh-CN" sz="2400"/>
          </a:p>
          <a:p>
            <a:pPr lvl="0" eaLnBrk="1" fontAlgn="auto" latinLnBrk="0" hangingPunct="1">
              <a:lnSpc>
                <a:spcPct val="150000"/>
              </a:lnSpc>
              <a:spcBef>
                <a:spcPts val="0"/>
              </a:spcBef>
            </a:pPr>
            <a:r>
              <a:rPr lang="x-none" altLang="en-US">
                <a:sym typeface="+mn-ea"/>
              </a:rPr>
              <a:t>(cr)</a:t>
            </a:r>
            <a:r>
              <a:rPr lang="en-US" altLang="zh-CN" sz="2800"/>
              <a:t>$./set_shared_user_password.sh</a:t>
            </a:r>
            <a:endParaRPr lang="en-US" altLang="zh-CN" sz="2800"/>
          </a:p>
          <a:p>
            <a:pPr lvl="1" eaLnBrk="1" fontAlgn="auto" latinLnBrk="0" hangingPunct="1">
              <a:lnSpc>
                <a:spcPct val="150000"/>
              </a:lnSpc>
              <a:spcBef>
                <a:spcPts val="0"/>
              </a:spcBef>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eaLnBrk="1" fontAlgn="auto" latinLnBrk="0" hangingPunct="1">
              <a:lnSpc>
                <a:spcPct val="150000"/>
              </a:lnSpc>
              <a:spcBef>
                <a:spcPts val="0"/>
              </a:spcBef>
            </a:pPr>
            <a:r>
              <a:rPr lang="x-none" altLang="en-US">
                <a:sym typeface="+mn-ea"/>
              </a:rPr>
              <a:t>(cr)</a:t>
            </a:r>
            <a:r>
              <a:rPr lang="en-US" altLang="zh-CN"/>
              <a:t>$ ./build_packages --board="x86-generic" --jobs=4</a:t>
            </a:r>
            <a:endParaRPr lang="en-US" altLang="zh-CN"/>
          </a:p>
          <a:p>
            <a:pPr lvl="1" eaLnBrk="1" fontAlgn="auto" latinLnBrk="0" hangingPunct="1">
              <a:lnSpc>
                <a:spcPct val="150000"/>
              </a:lnSpc>
              <a:spcBef>
                <a:spcPts val="0"/>
              </a:spcBef>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eaLnBrk="1" fontAlgn="auto" latinLnBrk="0" hangingPunct="1">
              <a:lnSpc>
                <a:spcPct val="150000"/>
              </a:lnSpc>
              <a:spcBef>
                <a:spcPts val="0"/>
              </a:spcBef>
            </a:pPr>
            <a:r>
              <a:rPr lang="x-none" altLang="en-US">
                <a:sym typeface="+mn-ea"/>
              </a:rPr>
              <a:t>(cr)</a:t>
            </a:r>
            <a:r>
              <a:rPr lang="en-US" altLang="zh-CN"/>
              <a:t>$ ./build_image --noenable_rootfs_verification</a:t>
            </a:r>
            <a:endParaRPr lang="en-US" altLang="zh-CN"/>
          </a:p>
          <a:p>
            <a:pPr lvl="0" eaLnBrk="1" fontAlgn="auto" latinLnBrk="0" hangingPunct="1">
              <a:lnSpc>
                <a:spcPct val="150000"/>
              </a:lnSpc>
              <a:spcBef>
                <a:spcPts val="0"/>
              </a:spcBef>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pPr eaLnBrk="1" latinLnBrk="0" hangingPunct="1">
              <a:lnSpc>
                <a:spcPct val="150000"/>
              </a:lnSpc>
              <a:spcBef>
                <a:spcPts val="0"/>
              </a:spcBef>
            </a:pPr>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pPr eaLnBrk="1" latinLnBrk="0" hangingPunct="1">
              <a:lnSpc>
                <a:spcPct val="150000"/>
              </a:lnSpc>
              <a:spcBef>
                <a:spcPts val="0"/>
              </a:spcBef>
            </a:pPr>
            <a:r>
              <a:rPr lang="en-US"/>
              <a:t>sysvinit 需要读取/etc/inittab 文件。分析这个文件的内容，它获得以下一些配置信息：</a:t>
            </a:r>
            <a:endParaRPr lang="en-US"/>
          </a:p>
          <a:p>
            <a:pPr eaLnBrk="1" latinLnBrk="0" hangingPunct="1">
              <a:lnSpc>
                <a:spcPct val="150000"/>
              </a:lnSpc>
              <a:spcBef>
                <a:spcPts val="0"/>
              </a:spcBef>
            </a:pPr>
            <a:r>
              <a:rPr lang="en-US"/>
              <a:t>    系统需要进入的 runlevel</a:t>
            </a:r>
            <a:endParaRPr lang="en-US"/>
          </a:p>
          <a:p>
            <a:pPr eaLnBrk="1" latinLnBrk="0" hangingPunct="1">
              <a:lnSpc>
                <a:spcPct val="150000"/>
              </a:lnSpc>
              <a:spcBef>
                <a:spcPts val="0"/>
              </a:spcBef>
            </a:pPr>
            <a:r>
              <a:rPr lang="en-US"/>
              <a:t>    捕获组合键的定义</a:t>
            </a:r>
            <a:endParaRPr lang="en-US"/>
          </a:p>
          <a:p>
            <a:pPr eaLnBrk="1" latinLnBrk="0" hangingPunct="1">
              <a:lnSpc>
                <a:spcPct val="150000"/>
              </a:lnSpc>
              <a:spcBef>
                <a:spcPts val="0"/>
              </a:spcBef>
            </a:pPr>
            <a:r>
              <a:rPr lang="en-US"/>
              <a:t>    定义电源 fail/restore 脚本</a:t>
            </a:r>
            <a:endParaRPr lang="en-US"/>
          </a:p>
          <a:p>
            <a:pPr eaLnBrk="1" latinLnBrk="0" hangingPunct="1">
              <a:lnSpc>
                <a:spcPct val="150000"/>
              </a:lnSpc>
              <a:spcBef>
                <a:spcPts val="0"/>
              </a:spcBef>
            </a:pPr>
            <a:r>
              <a:rPr lang="en-US"/>
              <a:t>    启动 getty 和虚拟控制台</a:t>
            </a:r>
            <a:endParaRPr lang="en-US"/>
          </a:p>
          <a:p>
            <a:pPr eaLnBrk="1" latinLnBrk="0" hangingPunct="1">
              <a:lnSpc>
                <a:spcPct val="150000"/>
              </a:lnSpc>
              <a:spcBef>
                <a:spcPts val="0"/>
              </a:spcBef>
            </a:pPr>
            <a:r>
              <a:rPr lang="en-US"/>
              <a:t>得到配置信息后，sysvinit 顺序地执行以下这些步骤，从而将系统初始化为预订的 runlevel X。</a:t>
            </a:r>
            <a:endParaRPr lang="en-US"/>
          </a:p>
          <a:p>
            <a:pPr eaLnBrk="1" latinLnBrk="0" hangingPunct="1">
              <a:lnSpc>
                <a:spcPct val="150000"/>
              </a:lnSpc>
              <a:spcBef>
                <a:spcPts val="0"/>
              </a:spcBef>
            </a:pPr>
            <a:r>
              <a:rPr lang="en-US"/>
              <a:t>    /etc/rc.d/rc.sysinit</a:t>
            </a:r>
            <a:endParaRPr lang="en-US"/>
          </a:p>
          <a:p>
            <a:pPr eaLnBrk="1" latinLnBrk="0" hangingPunct="1">
              <a:lnSpc>
                <a:spcPct val="150000"/>
              </a:lnSpc>
              <a:spcBef>
                <a:spcPts val="0"/>
              </a:spcBef>
            </a:pPr>
            <a:r>
              <a:rPr lang="en-US"/>
              <a:t>    /etc/rc.d/rc 和/etc/rc.d/rcX.d/ (X 代表运行级别 0-6)</a:t>
            </a:r>
            <a:endParaRPr lang="en-US"/>
          </a:p>
          <a:p>
            <a:pPr eaLnBrk="1" latinLnBrk="0" hangingPunct="1">
              <a:lnSpc>
                <a:spcPct val="150000"/>
              </a:lnSpc>
              <a:spcBef>
                <a:spcPts val="0"/>
              </a:spcBef>
            </a:pPr>
            <a:r>
              <a:rPr lang="en-US"/>
              <a:t>    /etc/rc.d/rc.local</a:t>
            </a:r>
            <a:endParaRPr lang="en-US"/>
          </a:p>
          <a:p>
            <a:pPr eaLnBrk="1" latinLnBrk="0" hangingPunct="1">
              <a:lnSpc>
                <a:spcPct val="150000"/>
              </a:lnSpc>
              <a:spcBef>
                <a:spcPts val="0"/>
              </a:spcBef>
            </a:pPr>
            <a:r>
              <a:rPr lang="en-US"/>
              <a:t>    X Display Manager（如果需要的话）</a:t>
            </a:r>
            <a:endParaRPr lang="en-US"/>
          </a:p>
          <a:p>
            <a:pPr eaLnBrk="1" latinLnBrk="0" hangingPunct="1">
              <a:lnSpc>
                <a:spcPct val="150000"/>
              </a:lnSpc>
              <a:spcBef>
                <a:spcPts val="0"/>
              </a:spcBef>
            </a:pPr>
            <a:r>
              <a:rPr lang="en-US"/>
              <a:t>rc.sysinit 主要完成以下这些工作。</a:t>
            </a:r>
            <a:endParaRPr lang="en-US"/>
          </a:p>
          <a:p>
            <a:pPr eaLnBrk="1" latinLnBrk="0" hangingPunct="1">
              <a:lnSpc>
                <a:spcPct val="150000"/>
              </a:lnSpc>
              <a:spcBef>
                <a:spcPts val="0"/>
              </a:spcBef>
            </a:pPr>
            <a:r>
              <a:rPr lang="en-US"/>
              <a:t>    激活 udev 和 selinux</a:t>
            </a:r>
            <a:endParaRPr lang="en-US"/>
          </a:p>
          <a:p>
            <a:pPr eaLnBrk="1" latinLnBrk="0" hangingPunct="1">
              <a:lnSpc>
                <a:spcPct val="150000"/>
              </a:lnSpc>
              <a:spcBef>
                <a:spcPts val="0"/>
              </a:spcBef>
            </a:pPr>
            <a:r>
              <a:rPr lang="en-US"/>
              <a:t>    设置定义在/etc/sysctl.conf 中的内核参数</a:t>
            </a:r>
            <a:endParaRPr lang="en-US"/>
          </a:p>
          <a:p>
            <a:pPr eaLnBrk="1" latinLnBrk="0" hangingPunct="1">
              <a:lnSpc>
                <a:spcPct val="150000"/>
              </a:lnSpc>
              <a:spcBef>
                <a:spcPts val="0"/>
              </a:spcBef>
            </a:pPr>
            <a:r>
              <a:rPr lang="en-US"/>
              <a:t>    设置系统时钟</a:t>
            </a:r>
            <a:endParaRPr lang="en-US"/>
          </a:p>
          <a:p>
            <a:pPr eaLnBrk="1" latinLnBrk="0" hangingPunct="1">
              <a:lnSpc>
                <a:spcPct val="150000"/>
              </a:lnSpc>
              <a:spcBef>
                <a:spcPts val="0"/>
              </a:spcBef>
            </a:pPr>
            <a:r>
              <a:rPr lang="en-US"/>
              <a:t>    加载 keymaps</a:t>
            </a:r>
            <a:endParaRPr lang="en-US"/>
          </a:p>
          <a:p>
            <a:pPr eaLnBrk="1" latinLnBrk="0" hangingPunct="1">
              <a:lnSpc>
                <a:spcPct val="150000"/>
              </a:lnSpc>
              <a:spcBef>
                <a:spcPts val="0"/>
              </a:spcBef>
            </a:pPr>
            <a:r>
              <a:rPr lang="en-US"/>
              <a:t>    使能交换分区</a:t>
            </a:r>
            <a:endParaRPr lang="en-US"/>
          </a:p>
          <a:p>
            <a:pPr eaLnBrk="1" latinLnBrk="0" hangingPunct="1">
              <a:lnSpc>
                <a:spcPct val="150000"/>
              </a:lnSpc>
              <a:spcBef>
                <a:spcPts val="0"/>
              </a:spcBef>
            </a:pPr>
            <a:r>
              <a:rPr lang="en-US"/>
              <a:t>    设置主机名(hostname)</a:t>
            </a:r>
            <a:endParaRPr lang="en-US"/>
          </a:p>
          <a:p>
            <a:pPr eaLnBrk="1" latinLnBrk="0" hangingPunct="1">
              <a:lnSpc>
                <a:spcPct val="150000"/>
              </a:lnSpc>
              <a:spcBef>
                <a:spcPts val="0"/>
              </a:spcBef>
            </a:pPr>
            <a:r>
              <a:rPr lang="en-US"/>
              <a:t>    根分区检查和 remount</a:t>
            </a:r>
            <a:endParaRPr lang="en-US"/>
          </a:p>
          <a:p>
            <a:pPr eaLnBrk="1" latinLnBrk="0" hangingPunct="1">
              <a:lnSpc>
                <a:spcPct val="150000"/>
              </a:lnSpc>
              <a:spcBef>
                <a:spcPts val="0"/>
              </a:spcBef>
            </a:pPr>
            <a:r>
              <a:rPr lang="en-US"/>
              <a:t>    激活 RAID 和 LVM 设备</a:t>
            </a:r>
            <a:endParaRPr lang="en-US"/>
          </a:p>
          <a:p>
            <a:pPr eaLnBrk="1" latinLnBrk="0" hangingPunct="1">
              <a:lnSpc>
                <a:spcPct val="150000"/>
              </a:lnSpc>
              <a:spcBef>
                <a:spcPts val="0"/>
              </a:spcBef>
            </a:pPr>
            <a:r>
              <a:rPr lang="en-US"/>
              <a:t>    开启磁盘配额</a:t>
            </a:r>
            <a:endParaRPr lang="en-US"/>
          </a:p>
          <a:p>
            <a:pPr eaLnBrk="1" latinLnBrk="0" hangingPunct="1">
              <a:lnSpc>
                <a:spcPct val="150000"/>
              </a:lnSpc>
              <a:spcBef>
                <a:spcPts val="0"/>
              </a:spcBef>
            </a:pPr>
            <a:r>
              <a:rPr lang="en-US"/>
              <a:t>    检查并挂载所有文件系统</a:t>
            </a:r>
            <a:endParaRPr lang="en-US"/>
          </a:p>
          <a:p>
            <a:pPr eaLnBrk="1" latinLnBrk="0" hangingPunct="1">
              <a:lnSpc>
                <a:spcPct val="150000"/>
              </a:lnSpc>
              <a:spcBef>
                <a:spcPts val="0"/>
              </a:spcBef>
            </a:pPr>
            <a:r>
              <a:rPr lang="en-US"/>
              <a:t>    清除过期的 locks 和 PID 文件</a:t>
            </a:r>
            <a:endParaRPr lang="en-US"/>
          </a:p>
          <a:p>
            <a:pPr eaLnBrk="1" latinLnBrk="0" hangingPunct="1">
              <a:lnSpc>
                <a:spcPct val="150000"/>
              </a:lnSpc>
              <a:spcBef>
                <a:spcPts val="0"/>
              </a:spcBef>
            </a:pPr>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35000"/>
          </a:bodyPr>
          <a:p>
            <a:pPr eaLnBrk="1" latinLnBrk="0" hangingPunct="1">
              <a:lnSpc>
                <a:spcPct val="150000"/>
              </a:lnSpc>
              <a:spcBef>
                <a:spcPts val="0"/>
              </a:spcBef>
            </a:pPr>
            <a:r>
              <a:rPr lang="en-US"/>
              <a:t>halt</a:t>
            </a:r>
            <a:r>
              <a:rPr lang="x-none" altLang="en-US"/>
              <a:t>: </a:t>
            </a:r>
            <a:r>
              <a:rPr lang="en-US"/>
              <a:t>停止系统。</a:t>
            </a:r>
            <a:endParaRPr lang="en-US"/>
          </a:p>
          <a:p>
            <a:pPr eaLnBrk="1" latinLnBrk="0" hangingPunct="1">
              <a:lnSpc>
                <a:spcPct val="150000"/>
              </a:lnSpc>
              <a:spcBef>
                <a:spcPts val="0"/>
              </a:spcBef>
            </a:pPr>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pPr eaLnBrk="1" latinLnBrk="0" hangingPunct="1">
              <a:lnSpc>
                <a:spcPct val="150000"/>
              </a:lnSpc>
              <a:spcBef>
                <a:spcPts val="0"/>
              </a:spcBef>
            </a:pPr>
            <a:r>
              <a:rPr lang="en-US"/>
              <a:t>killall5</a:t>
            </a:r>
            <a:r>
              <a:rPr lang="x-none" altLang="en-US"/>
              <a:t>: </a:t>
            </a:r>
            <a:r>
              <a:rPr lang="en-US"/>
              <a:t>就是 SystemV 的 killall 命令。向除自己的会话(session)进程之外的其它进程发出信号，所以不能杀死当前使用的 shell。</a:t>
            </a:r>
            <a:endParaRPr lang="en-US"/>
          </a:p>
          <a:p>
            <a:pPr eaLnBrk="1" latinLnBrk="0" hangingPunct="1">
              <a:lnSpc>
                <a:spcPct val="150000"/>
              </a:lnSpc>
              <a:spcBef>
                <a:spcPts val="0"/>
              </a:spcBef>
            </a:pPr>
            <a:r>
              <a:rPr lang="en-US"/>
              <a:t>last</a:t>
            </a:r>
            <a:r>
              <a:rPr lang="x-none" altLang="en-US"/>
              <a:t>: </a:t>
            </a:r>
            <a:r>
              <a:rPr lang="en-US"/>
              <a:t>回溯/var/log/wtmp 文件(或者-f 选项指定的文件)，显示自从这个文件建立以来，所有用户的登录情况。</a:t>
            </a:r>
            <a:endParaRPr lang="en-US"/>
          </a:p>
          <a:p>
            <a:pPr eaLnBrk="1" latinLnBrk="0" hangingPunct="1">
              <a:lnSpc>
                <a:spcPct val="150000"/>
              </a:lnSpc>
              <a:spcBef>
                <a:spcPts val="0"/>
              </a:spcBef>
            </a:pPr>
            <a:r>
              <a:rPr lang="en-US"/>
              <a:t>lastb</a:t>
            </a:r>
            <a:r>
              <a:rPr lang="x-none" altLang="en-US"/>
              <a:t>: </a:t>
            </a:r>
            <a:r>
              <a:rPr lang="en-US"/>
              <a:t>作用和 last 差不多，默认情况下使用/var/log/btmp 文件，显示所有失败登录企图。</a:t>
            </a:r>
            <a:endParaRPr lang="en-US"/>
          </a:p>
          <a:p>
            <a:pPr eaLnBrk="1" latinLnBrk="0" hangingPunct="1">
              <a:lnSpc>
                <a:spcPct val="150000"/>
              </a:lnSpc>
              <a:spcBef>
                <a:spcPts val="0"/>
              </a:spcBef>
            </a:pPr>
            <a:r>
              <a:rPr lang="en-US"/>
              <a:t>mesg</a:t>
            </a:r>
            <a:r>
              <a:rPr lang="x-none" altLang="en-US"/>
              <a:t>: </a:t>
            </a:r>
            <a:r>
              <a:rPr lang="en-US"/>
              <a:t>控制其它用户对用户终端的访问。</a:t>
            </a:r>
            <a:endParaRPr lang="en-US"/>
          </a:p>
          <a:p>
            <a:pPr eaLnBrk="1" latinLnBrk="0" hangingPunct="1">
              <a:lnSpc>
                <a:spcPct val="150000"/>
              </a:lnSpc>
              <a:spcBef>
                <a:spcPts val="0"/>
              </a:spcBef>
            </a:pPr>
            <a:r>
              <a:rPr lang="en-US"/>
              <a:t>pidof</a:t>
            </a:r>
            <a:r>
              <a:rPr lang="x-none" altLang="en-US"/>
              <a:t>: </a:t>
            </a:r>
            <a:r>
              <a:rPr lang="en-US"/>
              <a:t>找出程序的进程识别号(pid)，输出到标准输出设备。</a:t>
            </a:r>
            <a:endParaRPr lang="en-US"/>
          </a:p>
          <a:p>
            <a:pPr eaLnBrk="1" latinLnBrk="0" hangingPunct="1">
              <a:lnSpc>
                <a:spcPct val="150000"/>
              </a:lnSpc>
              <a:spcBef>
                <a:spcPts val="0"/>
              </a:spcBef>
            </a:pPr>
            <a:r>
              <a:rPr lang="en-US"/>
              <a:t>poweroff</a:t>
            </a:r>
            <a:r>
              <a:rPr lang="x-none" altLang="en-US"/>
              <a:t>: </a:t>
            </a:r>
            <a:r>
              <a:rPr lang="en-US"/>
              <a:t>等于 shutdown -h –p，或者 telinit 0。关闭系统并切断电源。</a:t>
            </a:r>
            <a:endParaRPr lang="en-US"/>
          </a:p>
          <a:p>
            <a:pPr eaLnBrk="1" latinLnBrk="0" hangingPunct="1">
              <a:lnSpc>
                <a:spcPct val="150000"/>
              </a:lnSpc>
              <a:spcBef>
                <a:spcPts val="0"/>
              </a:spcBef>
            </a:pPr>
            <a:r>
              <a:rPr lang="en-US"/>
              <a:t>reboot</a:t>
            </a:r>
            <a:r>
              <a:rPr lang="x-none" altLang="en-US"/>
              <a:t>: </a:t>
            </a:r>
            <a:r>
              <a:rPr lang="en-US"/>
              <a:t>等于 shutdown –r 或者 telinit 6。重启系统。</a:t>
            </a:r>
            <a:endParaRPr lang="en-US"/>
          </a:p>
          <a:p>
            <a:pPr eaLnBrk="1" latinLnBrk="0" hangingPunct="1">
              <a:lnSpc>
                <a:spcPct val="150000"/>
              </a:lnSpc>
              <a:spcBef>
                <a:spcPts val="0"/>
              </a:spcBef>
            </a:pPr>
            <a:r>
              <a:rPr lang="en-US"/>
              <a:t>runlevel</a:t>
            </a:r>
            <a:r>
              <a:rPr lang="x-none" altLang="en-US"/>
              <a:t>: </a:t>
            </a:r>
            <a:r>
              <a:rPr lang="en-US"/>
              <a:t>读取系统的登录记录文件(一般是/var/run/utmp)把以前和当前的系统运行级输出到标准输出设备。</a:t>
            </a:r>
            <a:endParaRPr lang="en-US"/>
          </a:p>
          <a:p>
            <a:pPr eaLnBrk="1" latinLnBrk="0" hangingPunct="1">
              <a:lnSpc>
                <a:spcPct val="150000"/>
              </a:lnSpc>
              <a:spcBef>
                <a:spcPts val="0"/>
              </a:spcBef>
            </a:pPr>
            <a:r>
              <a:rPr lang="en-US"/>
              <a:t>shutdown</a:t>
            </a:r>
            <a:r>
              <a:rPr lang="x-none" altLang="en-US"/>
              <a:t>: </a:t>
            </a:r>
            <a:r>
              <a:rPr lang="en-US"/>
              <a:t>以一种安全的方式终止系统，所有正在登录的用户都会收到系统将要终止通知，并且不准新的登录。</a:t>
            </a:r>
            <a:endParaRPr lang="en-US"/>
          </a:p>
          <a:p>
            <a:pPr eaLnBrk="1" latinLnBrk="0" hangingPunct="1">
              <a:lnSpc>
                <a:spcPct val="150000"/>
              </a:lnSpc>
              <a:spcBef>
                <a:spcPts val="0"/>
              </a:spcBef>
            </a:pPr>
            <a:r>
              <a:rPr lang="en-US"/>
              <a:t>sulogin</a:t>
            </a:r>
            <a:r>
              <a:rPr lang="x-none" altLang="en-US"/>
              <a:t>: </a:t>
            </a:r>
            <a:r>
              <a:rPr lang="en-US"/>
              <a:t>当系统进入单用户模式时，被 init 调用。当接收到启动加载程序传递的-b 选项时，init 也会调用 sulogin。</a:t>
            </a:r>
            <a:endParaRPr lang="en-US"/>
          </a:p>
          <a:p>
            <a:pPr eaLnBrk="1" latinLnBrk="0" hangingPunct="1">
              <a:lnSpc>
                <a:spcPct val="150000"/>
              </a:lnSpc>
              <a:spcBef>
                <a:spcPts val="0"/>
              </a:spcBef>
            </a:pPr>
            <a:r>
              <a:rPr lang="en-US"/>
              <a:t>telinit</a:t>
            </a:r>
            <a:r>
              <a:rPr lang="x-none" altLang="en-US"/>
              <a:t>: </a:t>
            </a:r>
            <a:r>
              <a:rPr lang="en-US"/>
              <a:t>实际是 init 的一个连接，用来向 init 传送单字符参数和信号。</a:t>
            </a:r>
            <a:endParaRPr lang="en-US"/>
          </a:p>
          <a:p>
            <a:pPr eaLnBrk="1" latinLnBrk="0" hangingPunct="1">
              <a:lnSpc>
                <a:spcPct val="150000"/>
              </a:lnSpc>
              <a:spcBef>
                <a:spcPts val="0"/>
              </a:spcBef>
            </a:pPr>
            <a:r>
              <a:rPr lang="en-US"/>
              <a:t>utmpdump</a:t>
            </a:r>
            <a:r>
              <a:rPr lang="x-none" altLang="en-US"/>
              <a:t>: </a:t>
            </a:r>
            <a:r>
              <a:rPr lang="en-US"/>
              <a:t>以一种用户友好的格式向标准输出设备显示/var/run/utmp 文件的内容。</a:t>
            </a:r>
            <a:endParaRPr lang="en-US"/>
          </a:p>
          <a:p>
            <a:pPr eaLnBrk="1" latinLnBrk="0" hangingPunct="1">
              <a:lnSpc>
                <a:spcPct val="150000"/>
              </a:lnSpc>
              <a:spcBef>
                <a:spcPts val="0"/>
              </a:spcBef>
            </a:pPr>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500380" y="1181735"/>
            <a:ext cx="6033135" cy="5392420"/>
          </a:xfrm>
        </p:spPr>
        <p:txBody>
          <a:bodyPr>
            <a:normAutofit fontScale="50000"/>
          </a:bodyPr>
          <a:p>
            <a:pPr indent="0" eaLnBrk="1" fontAlgn="auto" latinLnBrk="0" hangingPunct="1">
              <a:lnSpc>
                <a:spcPct val="150000"/>
              </a:lnSpc>
              <a:spcBef>
                <a:spcPts val="0"/>
              </a:spcBef>
            </a:pPr>
            <a:r>
              <a:rPr lang="en-US"/>
              <a:t>Job 就是一个工作的单元，一个任务或者一个服务。可以理解为 sysvinit 中的一个服务脚本。有三种类型的工作：</a:t>
            </a:r>
            <a:endParaRPr lang="en-US"/>
          </a:p>
          <a:p>
            <a:pPr lvl="1" indent="0" eaLnBrk="1" fontAlgn="auto" latinLnBrk="0" hangingPunct="1">
              <a:lnSpc>
                <a:spcPct val="150000"/>
              </a:lnSpc>
              <a:spcBef>
                <a:spcPts val="0"/>
              </a:spcBef>
            </a:pPr>
            <a:r>
              <a:rPr lang="en-US"/>
              <a:t>task job</a:t>
            </a:r>
            <a:r>
              <a:rPr lang="x-none" altLang="en-US"/>
              <a:t>：代表在一定时间内会执行完毕的任务，比如删除一个文件；</a:t>
            </a:r>
            <a:endParaRPr lang="x-none" altLang="en-US"/>
          </a:p>
          <a:p>
            <a:pPr lvl="1" indent="0" eaLnBrk="1" fontAlgn="auto" latinLnBrk="0" hangingPunct="1">
              <a:lnSpc>
                <a:spcPct val="150000"/>
              </a:lnSpc>
              <a:spcBef>
                <a:spcPts val="0"/>
              </a:spcBef>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indent="0" eaLnBrk="1" fontAlgn="auto" latinLnBrk="0" hangingPunct="1">
              <a:lnSpc>
                <a:spcPct val="150000"/>
              </a:lnSpc>
              <a:spcBef>
                <a:spcPts val="0"/>
              </a:spcBef>
            </a:pPr>
            <a:r>
              <a:rPr lang="en-US"/>
              <a:t>abstract job</a:t>
            </a:r>
            <a:r>
              <a:rPr lang="x-none" altLang="en-US"/>
              <a:t>：仅由 upstart 内部使用，仅对理解 upstart 内部机理有所帮助。</a:t>
            </a:r>
            <a:endParaRPr lang="x-none" altLang="en-US"/>
          </a:p>
          <a:p>
            <a:pPr indent="0" eaLnBrk="1" fontAlgn="auto" latinLnBrk="0" hangingPunct="1">
              <a:lnSpc>
                <a:spcPct val="150000"/>
              </a:lnSpc>
              <a:spcBef>
                <a:spcPts val="0"/>
              </a:spcBef>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40000"/>
          </a:bodyPr>
          <a:p>
            <a:pPr indent="0" eaLnBrk="1" latinLnBrk="0" hangingPunct="1">
              <a:lnSpc>
                <a:spcPct val="150000"/>
              </a:lnSpc>
              <a:spcBef>
                <a:spcPts val="0"/>
              </a:spcBef>
            </a:pPr>
            <a:r>
              <a:rPr lang="en-US"/>
              <a:t>事件在 upstart 中以通知消息的形式具体存在。一旦某个事件发生了，Upstart 就向整个系统发送一个消息。</a:t>
            </a:r>
            <a:endParaRPr lang="en-US"/>
          </a:p>
          <a:p>
            <a:pPr indent="0" eaLnBrk="1" latinLnBrk="0" hangingPunct="1">
              <a:lnSpc>
                <a:spcPct val="150000"/>
              </a:lnSpc>
              <a:spcBef>
                <a:spcPts val="0"/>
              </a:spcBef>
            </a:pPr>
            <a:r>
              <a:rPr lang="en-US"/>
              <a:t>Event 可以分为三类: signal，methods 或者 hooks。</a:t>
            </a:r>
            <a:endParaRPr lang="en-US"/>
          </a:p>
          <a:p>
            <a:pPr lvl="1" indent="0" eaLnBrk="1" latinLnBrk="0" hangingPunct="1">
              <a:lnSpc>
                <a:spcPct val="150000"/>
              </a:lnSpc>
              <a:spcBef>
                <a:spcPts val="0"/>
              </a:spcBef>
            </a:pPr>
            <a:r>
              <a:rPr lang="en-US"/>
              <a:t>Signals</a:t>
            </a:r>
            <a:r>
              <a:rPr lang="x-none" altLang="en-US"/>
              <a:t>:</a:t>
            </a:r>
            <a:r>
              <a:rPr lang="en-US"/>
              <a:t> 事件是非阻塞的，异步的。发送一个信号之后控制权立即返回。</a:t>
            </a:r>
            <a:endParaRPr lang="en-US"/>
          </a:p>
          <a:p>
            <a:pPr lvl="1" indent="0" eaLnBrk="1" latinLnBrk="0" hangingPunct="1">
              <a:lnSpc>
                <a:spcPct val="150000"/>
              </a:lnSpc>
              <a:spcBef>
                <a:spcPts val="0"/>
              </a:spcBef>
            </a:pPr>
            <a:r>
              <a:rPr lang="en-US"/>
              <a:t>Methods</a:t>
            </a:r>
            <a:r>
              <a:rPr lang="x-none" altLang="en-US"/>
              <a:t>:</a:t>
            </a:r>
            <a:r>
              <a:rPr lang="en-US"/>
              <a:t> 事件是阻塞的，同步的。</a:t>
            </a:r>
            <a:endParaRPr lang="en-US"/>
          </a:p>
          <a:p>
            <a:pPr lvl="1" indent="0" eaLnBrk="1" latinLnBrk="0" hangingPunct="1">
              <a:lnSpc>
                <a:spcPct val="150000"/>
              </a:lnSpc>
              <a:spcBef>
                <a:spcPts val="0"/>
              </a:spcBef>
            </a:pPr>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pPr indent="0" eaLnBrk="1" latinLnBrk="0" hangingPunct="1">
              <a:lnSpc>
                <a:spcPct val="150000"/>
              </a:lnSpc>
              <a:spcBef>
                <a:spcPts val="0"/>
              </a:spcBef>
            </a:pPr>
            <a:r>
              <a:rPr lang="en-US"/>
              <a:t>Job 和 Event 的相互协作</a:t>
            </a:r>
            <a:endParaRPr lang="en-US"/>
          </a:p>
          <a:p>
            <a:pPr lvl="1" indent="0" eaLnBrk="1" latinLnBrk="0" hangingPunct="1">
              <a:lnSpc>
                <a:spcPct val="150000"/>
              </a:lnSpc>
              <a:spcBef>
                <a:spcPts val="0"/>
              </a:spcBef>
            </a:pPr>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pPr indent="0" eaLnBrk="1" latinLnBrk="0" hangingPunct="1">
              <a:lnSpc>
                <a:spcPct val="150000"/>
              </a:lnSpc>
              <a:spcBef>
                <a:spcPts val="0"/>
              </a:spcBef>
            </a:pPr>
            <a:r>
              <a:rPr lang="x-none" altLang="en-US"/>
              <a:t>Job</a:t>
            </a:r>
            <a:r>
              <a:rPr lang="en-US"/>
              <a:t>配置文件</a:t>
            </a:r>
            <a:r>
              <a:rPr lang="x-none" altLang="en-US"/>
              <a:t>: 工作配置文件存放在/etc/init 下面，是以.conf 作为文件后缀的文件。</a:t>
            </a:r>
            <a:endParaRPr lang="x-none" altLang="en-US"/>
          </a:p>
          <a:p>
            <a:pPr indent="0" eaLnBrk="1" latinLnBrk="0" hangingPunct="1">
              <a:lnSpc>
                <a:spcPct val="150000"/>
              </a:lnSpc>
              <a:spcBef>
                <a:spcPts val="0"/>
              </a:spcBef>
            </a:pPr>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55000" lnSpcReduction="20000"/>
          </a:bodyPr>
          <a:lstStyle/>
          <a:p>
            <a:pPr indent="0" eaLnBrk="1" fontAlgn="auto" latinLnBrk="0" hangingPunct="1">
              <a:lnSpc>
                <a:spcPct val="150000"/>
              </a:lnSpc>
              <a:spcBef>
                <a:spcPts val="0"/>
              </a:spcBef>
            </a:pPr>
            <a:r>
              <a:rPr lang="en-US" altLang="zh-CN"/>
              <a:t>Apps</a:t>
            </a:r>
            <a:endParaRPr lang="en-US" altLang="zh-CN"/>
          </a:p>
          <a:p>
            <a:pPr lvl="1" indent="0" eaLnBrk="1" fontAlgn="auto" latinLnBrk="0" hangingPunct="1">
              <a:lnSpc>
                <a:spcPct val="150000"/>
              </a:lnSpc>
              <a:spcBef>
                <a:spcPts val="0"/>
              </a:spcBef>
            </a:pPr>
            <a:r>
              <a:rPr lang="en-US" altLang="zh-CN"/>
              <a:t>hosted app</a:t>
            </a:r>
            <a:endParaRPr lang="en-US" altLang="zh-CN"/>
          </a:p>
          <a:p>
            <a:pPr lvl="1" indent="0" eaLnBrk="1" fontAlgn="auto" latinLnBrk="0" hangingPunct="1">
              <a:lnSpc>
                <a:spcPct val="150000"/>
              </a:lnSpc>
              <a:spcBef>
                <a:spcPts val="0"/>
              </a:spcBef>
            </a:pPr>
            <a:r>
              <a:rPr lang="en-US" altLang="zh-CN"/>
              <a:t>packaged app</a:t>
            </a:r>
            <a:endParaRPr lang="en-US" altLang="zh-CN"/>
          </a:p>
          <a:p>
            <a:pPr indent="0" eaLnBrk="1" fontAlgn="auto" latinLnBrk="0" hangingPunct="1">
              <a:lnSpc>
                <a:spcPct val="150000"/>
              </a:lnSpc>
              <a:spcBef>
                <a:spcPts val="0"/>
              </a:spcBef>
            </a:pPr>
            <a:r>
              <a:rPr lang="en-US" altLang="zh-CN"/>
              <a:t>Themes</a:t>
            </a:r>
            <a:endParaRPr lang="en-US" altLang="zh-CN"/>
          </a:p>
          <a:p>
            <a:pPr indent="0" eaLnBrk="1" fontAlgn="auto" latinLnBrk="0" hangingPunct="1">
              <a:lnSpc>
                <a:spcPct val="150000"/>
              </a:lnSpc>
              <a:spcBef>
                <a:spcPts val="0"/>
              </a:spcBef>
            </a:pPr>
            <a:r>
              <a:rPr lang="en-US" altLang="zh-CN"/>
              <a:t>Extensions</a:t>
            </a:r>
            <a:endParaRPr lang="en-US" altLang="zh-CN"/>
          </a:p>
          <a:p>
            <a:pPr indent="0" eaLnBrk="1" fontAlgn="auto" latinLnBrk="0" hangingPunct="1">
              <a:lnSpc>
                <a:spcPct val="150000"/>
              </a:lnSpc>
              <a:spcBef>
                <a:spcPts val="0"/>
              </a:spcBef>
            </a:pPr>
            <a:r>
              <a:rPr lang="en-US" altLang="zh-CN"/>
              <a:t>Remote Desktop Capabilities - Chromoting</a:t>
            </a:r>
            <a:endParaRPr lang="en-US" altLang="zh-CN"/>
          </a:p>
          <a:p>
            <a:pPr indent="0" eaLnBrk="1" fontAlgn="auto" latinLnBrk="0" hangingPunct="1">
              <a:lnSpc>
                <a:spcPct val="150000"/>
              </a:lnSpc>
              <a:spcBef>
                <a:spcPts val="0"/>
              </a:spcBef>
            </a:pPr>
            <a:r>
              <a:rPr lang="en-US" altLang="zh-CN"/>
              <a:t>GPU Accelerated Compositing – WebGL</a:t>
            </a:r>
            <a:endParaRPr lang="en-US" altLang="zh-CN"/>
          </a:p>
          <a:p>
            <a:pPr lvl="1" indent="0" eaLnBrk="1" fontAlgn="auto" latinLnBrk="0" hangingPunct="1">
              <a:lnSpc>
                <a:spcPct val="150000"/>
              </a:lnSpc>
              <a:spcBef>
                <a:spcPts val="0"/>
              </a:spcBef>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indent="0" eaLnBrk="1" fontAlgn="auto" latinLnBrk="0" hangingPunct="1">
              <a:lnSpc>
                <a:spcPct val="150000"/>
              </a:lnSpc>
              <a:spcBef>
                <a:spcPts val="0"/>
              </a:spcBef>
            </a:pPr>
            <a:r>
              <a:rPr lang="en-US" altLang="zh-CN"/>
              <a:t>Chromium must be launched from the command line in order to enable WebGL.</a:t>
            </a:r>
            <a:endParaRPr lang="en-US" altLang="zh-CN"/>
          </a:p>
          <a:p>
            <a:pPr lvl="1" indent="0" eaLnBrk="1" fontAlgn="auto" latinLnBrk="0" hangingPunct="1">
              <a:lnSpc>
                <a:spcPct val="150000"/>
              </a:lnSpc>
              <a:spcBef>
                <a:spcPts val="0"/>
              </a:spcBef>
            </a:pPr>
            <a:r>
              <a:rPr lang="en-US" altLang="zh-CN"/>
              <a:t>Linux : ./chrome --enable-webgl</a:t>
            </a:r>
            <a:endParaRPr lang="en-US" altLang="zh-CN"/>
          </a:p>
          <a:p>
            <a:pPr lvl="1" indent="0" eaLnBrk="1" fontAlgn="auto" latinLnBrk="0" hangingPunct="1">
              <a:lnSpc>
                <a:spcPct val="150000"/>
              </a:lnSpc>
              <a:spcBef>
                <a:spcPts val="0"/>
              </a:spcBef>
            </a:pPr>
            <a:r>
              <a:rPr lang="en-US" altLang="zh-CN"/>
              <a:t>Mac OS X : ./Chromium.app/Contents/MacOS/Chromium --enable-webgl</a:t>
            </a:r>
            <a:endParaRPr lang="en-US" altLang="zh-CN"/>
          </a:p>
          <a:p>
            <a:pPr lvl="1" indent="0" eaLnBrk="1" fontAlgn="auto" latinLnBrk="0" hangingPunct="1">
              <a:lnSpc>
                <a:spcPct val="150000"/>
              </a:lnSpc>
              <a:spcBef>
                <a:spcPts val="0"/>
              </a:spcBef>
            </a:pPr>
            <a:r>
              <a:rPr lang="en-US" altLang="zh-CN"/>
              <a:t>Windows : No command line options needed.</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50000"/>
          </a:bodyPr>
          <a:p>
            <a:pPr indent="0" eaLnBrk="1" fontAlgn="auto" latinLnBrk="0" hangingPunct="1">
              <a:lnSpc>
                <a:spcPct val="150000"/>
              </a:lnSpc>
              <a:spcBef>
                <a:spcPts val="0"/>
              </a:spcBef>
              <a:buClrTx/>
              <a:buSzPct val="100000"/>
              <a:buBlip>
                <a:blip r:embed="rId1"/>
              </a:buBlip>
            </a:pPr>
            <a:r>
              <a:rPr lang="en-US"/>
              <a:t>Git clone the latest coreboot package at https://github.com/coreboot/coreboot. </a:t>
            </a:r>
            <a:endParaRPr lang="en-US"/>
          </a:p>
          <a:p>
            <a:pPr indent="0" eaLnBrk="1" fontAlgn="auto" latinLnBrk="0" hangingPunct="1">
              <a:lnSpc>
                <a:spcPct val="150000"/>
              </a:lnSpc>
              <a:spcBef>
                <a:spcPts val="0"/>
              </a:spcBef>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indent="0" eaLnBrk="1" fontAlgn="auto" latinLnBrk="0" hangingPunct="1">
              <a:lnSpc>
                <a:spcPct val="150000"/>
              </a:lnSpc>
              <a:spcBef>
                <a:spcPts val="0"/>
              </a:spcBef>
            </a:pPr>
            <a:r>
              <a:rPr lang="en-US"/>
              <a:t>You will also need the VBT binary image. You can take this from APL_CB_MR4 source package: ./Apollo_Lake_CB_MR4/APOLLOLAKE_CB_MR3_001_28-APR-2017/intel/fsp/mainboard/leafhill/vbt.dat</a:t>
            </a:r>
            <a:endParaRPr lang="en-US"/>
          </a:p>
          <a:p>
            <a:pPr lvl="0" indent="0" eaLnBrk="1" fontAlgn="auto" latinLnBrk="0" hangingPunct="1">
              <a:lnSpc>
                <a:spcPct val="150000"/>
              </a:lnSpc>
              <a:spcBef>
                <a:spcPts val="0"/>
              </a:spcBef>
              <a:buClrTx/>
              <a:buSzPct val="100000"/>
              <a:buBlip>
                <a:blip r:embed="rId1"/>
              </a:buBlip>
            </a:pPr>
            <a:r>
              <a:rPr lang="en-US"/>
              <a:t>Download the latest FSP binary from this website: https://github.com/IntelFsp/FSP/tree/ApolloLake, or if you have access to the FSP source repository, then git clone the package and build a Release FSP.</a:t>
            </a:r>
            <a:endParaRPr lang="en-US"/>
          </a:p>
          <a:p>
            <a:pPr lvl="0" indent="0" eaLnBrk="1" fontAlgn="auto" latinLnBrk="0" hangingPunct="1">
              <a:lnSpc>
                <a:spcPct val="150000"/>
              </a:lnSpc>
              <a:spcBef>
                <a:spcPts val="0"/>
              </a:spcBef>
              <a:buClrTx/>
              <a:buSzPct val="100000"/>
              <a:buBlip>
                <a:blip r:embed="rId1"/>
              </a:buBlip>
            </a:pPr>
            <a:r>
              <a:rPr lang="en-US"/>
              <a:t>Spilt the FSP.fd into its three core components using the SplitFspBin.py tool: FSP_T, FSP_S, and FSP_M.</a:t>
            </a:r>
            <a:endParaRPr lang="en-US"/>
          </a:p>
          <a:p>
            <a:pPr lvl="1" indent="0" eaLnBrk="1" fontAlgn="auto" latinLnBrk="0" hangingPunct="1">
              <a:lnSpc>
                <a:spcPct val="150000"/>
              </a:lnSpc>
              <a:spcBef>
                <a:spcPts val="0"/>
              </a:spcBef>
            </a:pPr>
            <a:r>
              <a:rPr lang="en-US"/>
              <a:t>Important Note: The FSP_T will not be used on the build. Only the FSP_S and FSP_M are important.</a:t>
            </a:r>
            <a:endParaRPr lang="en-US"/>
          </a:p>
          <a:p>
            <a:pPr lvl="1" indent="0" eaLnBrk="1" fontAlgn="auto" latinLnBrk="0" hangingPunct="1">
              <a:lnSpc>
                <a:spcPct val="150000"/>
              </a:lnSpc>
              <a:spcBef>
                <a:spcPts val="0"/>
              </a:spcBef>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eaLnBrk="1" fontAlgn="auto" latinLnBrk="0" hangingPunct="1">
              <a:lnSpc>
                <a:spcPct val="150000"/>
              </a:lnSpc>
              <a:spcBef>
                <a:spcPts val="0"/>
              </a:spcBef>
            </a:pPr>
            <a:r>
              <a:rPr lang="en-US" altLang="zh-CN"/>
              <a:t>Equery can be used to collect a variaty of information from Portage. Some common usages are:</a:t>
            </a:r>
            <a:endParaRPr lang="en-US" altLang="zh-CN"/>
          </a:p>
          <a:p>
            <a:pPr lvl="1" eaLnBrk="1" fontAlgn="auto" latinLnBrk="0" hangingPunct="1">
              <a:lnSpc>
                <a:spcPct val="150000"/>
              </a:lnSpc>
              <a:spcBef>
                <a:spcPts val="0"/>
              </a:spcBef>
            </a:pPr>
            <a:r>
              <a:rPr lang="x-none" altLang="en-US"/>
              <a:t>emerge-$BOARD --search kernel: Search 'kernel' packages in current codebase</a:t>
            </a:r>
            <a:endParaRPr lang="x-none" altLang="en-US"/>
          </a:p>
          <a:p>
            <a:pPr lvl="1" eaLnBrk="1" fontAlgn="auto" latinLnBrk="0" hangingPunct="1">
              <a:lnSpc>
                <a:spcPct val="150000"/>
              </a:lnSpc>
              <a:spcBef>
                <a:spcPts val="0"/>
              </a:spcBef>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eaLnBrk="1" fontAlgn="auto" latinLnBrk="0" hangingPunct="1">
              <a:lnSpc>
                <a:spcPct val="150000"/>
              </a:lnSpc>
              <a:spcBef>
                <a:spcPts val="0"/>
              </a:spcBef>
            </a:pPr>
            <a:r>
              <a:rPr lang="en-US" altLang="zh-CN"/>
              <a:t>equery which &lt;package&gt;: tells you which ebuild is used for </a:t>
            </a:r>
            <a:r>
              <a:rPr lang="x-none" altLang="en-US"/>
              <a:t>the spcified</a:t>
            </a:r>
            <a:r>
              <a:rPr lang="en-US" altLang="zh-CN"/>
              <a:t> package</a:t>
            </a:r>
            <a:endParaRPr lang="en-US" altLang="zh-CN"/>
          </a:p>
          <a:p>
            <a:pPr lvl="1" eaLnBrk="1" fontAlgn="auto" latinLnBrk="0" hangingPunct="1">
              <a:lnSpc>
                <a:spcPct val="150000"/>
              </a:lnSpc>
              <a:spcBef>
                <a:spcPts val="0"/>
              </a:spcBef>
            </a:pPr>
            <a:r>
              <a:rPr lang="en-US" altLang="zh-CN"/>
              <a:t>equery depends &lt;package&gt;: tells you what pakages are dependent on a package</a:t>
            </a:r>
            <a:endParaRPr lang="en-US" altLang="zh-CN"/>
          </a:p>
          <a:p>
            <a:pPr lvl="1" eaLnBrk="1" fontAlgn="auto" latinLnBrk="0" hangingPunct="1">
              <a:lnSpc>
                <a:spcPct val="150000"/>
              </a:lnSpc>
              <a:spcBef>
                <a:spcPts val="0"/>
              </a:spcBef>
            </a:pPr>
            <a:r>
              <a:rPr lang="en-US" altLang="zh-CN"/>
              <a:t>equery files &lt;package&gt;: tells you what files installed belonging to a particular package</a:t>
            </a:r>
            <a:endParaRPr lang="en-US" altLang="zh-CN"/>
          </a:p>
          <a:p>
            <a:pPr lvl="1" eaLnBrk="1" fontAlgn="auto" latinLnBrk="0" hangingPunct="1">
              <a:lnSpc>
                <a:spcPct val="150000"/>
              </a:lnSpc>
              <a:spcBef>
                <a:spcPts val="0"/>
              </a:spcBef>
            </a:pPr>
            <a:r>
              <a:rPr lang="en-US" altLang="zh-CN"/>
              <a:t>equery uses &lt;package&gt;: tells you what USE flags are enabled for a package</a:t>
            </a:r>
            <a:endParaRPr lang="en-US" altLang="zh-CN"/>
          </a:p>
          <a:p>
            <a:pPr lvl="1" eaLnBrk="1" fontAlgn="auto" latinLnBrk="0" hangingPunct="1">
              <a:lnSpc>
                <a:spcPct val="150000"/>
              </a:lnSpc>
              <a:spcBef>
                <a:spcPts val="0"/>
              </a:spcBef>
            </a:pPr>
            <a:r>
              <a:rPr lang="en-US" altLang="zh-CN"/>
              <a:t>equery-$BOARD g &lt;package-name&gt;: Show the dependency graph for a package</a:t>
            </a:r>
            <a:endParaRPr lang="en-US" altLang="zh-CN"/>
          </a:p>
          <a:p>
            <a:pPr lvl="1" eaLnBrk="1" fontAlgn="auto" latinLnBrk="0" hangingPunct="1">
              <a:lnSpc>
                <a:spcPct val="150000"/>
              </a:lnSpc>
              <a:spcBef>
                <a:spcPts val="0"/>
              </a:spcBef>
            </a:pPr>
            <a:r>
              <a:rPr lang="en-US" altLang="zh-CN"/>
              <a:t>equery --quiet list '*'</a:t>
            </a:r>
            <a:r>
              <a:rPr lang="x-none" altLang="en-US"/>
              <a:t>: List all possible installed packages that can be enabled via "emerge" command. Most of them are NOT cros_workon categrory</a:t>
            </a:r>
            <a:endParaRPr lang="x-none" altLang="en-US"/>
          </a:p>
          <a:p>
            <a:pPr lvl="1" eaLnBrk="1" fontAlgn="auto" latinLnBrk="0" hangingPunct="1">
              <a:lnSpc>
                <a:spcPct val="150000"/>
              </a:lnSpc>
              <a:spcBef>
                <a:spcPts val="0"/>
              </a:spcBef>
            </a:pPr>
            <a:r>
              <a:rPr lang="x-none" altLang="en-US"/>
              <a:t>equery list '*' --format '$name' | xargs -n1 --replace emerge --search '%^{}$' 2&gt;/dev/null | egrep -e "^[*]|Description" | sed \  -e "s/Description://" | awk 'BEGIN {RS="*";FS="\n"} { printf "%-38s %s\n",$1, $2 }'</a:t>
            </a:r>
            <a:endParaRPr lang="x-none" altLang="en-US"/>
          </a:p>
          <a:p>
            <a:pPr lvl="1" eaLnBrk="1" fontAlgn="auto" latinLnBrk="0" hangingPunct="1">
              <a:lnSpc>
                <a:spcPct val="150000"/>
              </a:lnSpc>
              <a:spcBef>
                <a:spcPts val="0"/>
              </a:spcBef>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pPr eaLnBrk="1" fontAlgn="auto" latinLnBrk="0" hangingPunct="1">
              <a:lnSpc>
                <a:spcPct val="150000"/>
              </a:lnSpc>
              <a:spcBef>
                <a:spcPts val="0"/>
              </a:spcBef>
            </a:pPr>
            <a:r>
              <a:rPr lang="en-US" sz="2800"/>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4490"/>
            <a:ext cx="10515600" cy="60261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330325"/>
            <a:ext cx="10515600" cy="5190490"/>
          </a:xfrm>
        </p:spPr>
        <p:txBody>
          <a:bodyPr>
            <a:normAutofit fontScale="60000"/>
          </a:bodyPr>
          <a:lstStyle/>
          <a:p>
            <a:pPr eaLnBrk="1" fontAlgn="auto" latinLnBrk="0" hangingPunct="1">
              <a:lnSpc>
                <a:spcPct val="150000"/>
              </a:lnSpc>
              <a:spcBef>
                <a:spcPts val="0"/>
              </a:spcBef>
            </a:pPr>
            <a:r>
              <a:rPr lang="en-US"/>
              <a:t>The cros_sdk command supports mounting additional directories into your chroot environment.  This can be used to share editor configurations, a directory full of recovery images, etc.</a:t>
            </a:r>
            <a:endParaRPr lang="en-US"/>
          </a:p>
          <a:p>
            <a:pPr eaLnBrk="1" fontAlgn="auto" latinLnBrk="0" hangingPunct="1">
              <a:lnSpc>
                <a:spcPct val="150000"/>
              </a:lnSpc>
              <a:spcBef>
                <a:spcPts val="0"/>
              </a:spcBef>
            </a:pPr>
            <a:r>
              <a:rPr lang="en-US"/>
              <a:t>You can create a src/scripts/.local_mounts file listing all the directories (outside of the chroot) that you'd like to access inside the chroot. </a:t>
            </a:r>
            <a:r>
              <a:rPr lang="x-none" altLang="en-US"/>
              <a:t>For example:</a:t>
            </a:r>
            <a:endParaRPr lang="x-none" altLang="en-US"/>
          </a:p>
          <a:p>
            <a:pPr lvl="1" eaLnBrk="1" fontAlgn="auto" latinLnBrk="0" hangingPunct="1">
              <a:lnSpc>
                <a:spcPct val="150000"/>
              </a:lnSpc>
              <a:spcBef>
                <a:spcPts val="0"/>
              </a:spcBef>
            </a:pPr>
            <a:r>
              <a:rPr lang="x-none" altLang="en-US"/>
              <a:t> # source(path outside chroot) destination(path inside chroot)</a:t>
            </a:r>
            <a:endParaRPr lang="x-none" altLang="en-US"/>
          </a:p>
          <a:p>
            <a:pPr lvl="1" eaLnBrk="1" fontAlgn="auto" latinLnBrk="0" hangingPunct="1">
              <a:lnSpc>
                <a:spcPct val="150000"/>
              </a:lnSpc>
              <a:spcBef>
                <a:spcPts val="0"/>
              </a:spcBef>
            </a:pPr>
            <a:r>
              <a:rPr lang="x-none" altLang="en-US"/>
              <a:t>/usr/share/vim/google</a:t>
            </a:r>
            <a:endParaRPr lang="x-none" altLang="en-US"/>
          </a:p>
          <a:p>
            <a:pPr lvl="1" eaLnBrk="1" fontAlgn="auto" latinLnBrk="0" hangingPunct="1">
              <a:lnSpc>
                <a:spcPct val="150000"/>
              </a:lnSpc>
              <a:spcBef>
                <a:spcPts val="0"/>
              </a:spcBef>
            </a:pPr>
            <a:r>
              <a:rPr lang="x-none" altLang="en-US"/>
              <a:t>/home/YOURID/Downloads /Downloads</a:t>
            </a:r>
            <a:endParaRPr lang="x-none" altLang="en-US"/>
          </a:p>
          <a:p>
            <a:pPr lvl="0" eaLnBrk="1" fontAlgn="auto" latinLnBrk="0" hangingPunct="1">
              <a:lnSpc>
                <a:spcPct val="150000"/>
              </a:lnSpc>
              <a:spcBef>
                <a:spcPts val="0"/>
              </a:spcBef>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eaLnBrk="1" fontAlgn="auto" latinLnBrk="0" hangingPunct="1">
              <a:lnSpc>
                <a:spcPct val="150000"/>
              </a:lnSpc>
              <a:spcBef>
                <a:spcPts val="0"/>
              </a:spcBef>
            </a:pPr>
            <a:r>
              <a:rPr lang="x-none" altLang="en-US"/>
              <a:t>Reference: http://dev.chromium.org/chromium-os/tips-and-tricks-for-chromium-os-developers</a:t>
            </a: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800"/>
            <a:ext cx="10515600" cy="570865"/>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37500" lnSpcReduction="20000"/>
          </a:bodyPr>
          <a:lstStyle/>
          <a:p>
            <a:pPr eaLnBrk="1" latinLnBrk="0" hangingPunct="1">
              <a:lnSpc>
                <a:spcPct val="150000"/>
              </a:lnSpc>
              <a:spcBef>
                <a:spcPts val="0"/>
              </a:spcBef>
            </a:pPr>
            <a:r>
              <a:rPr lang="x-none" altLang="en-US"/>
              <a:t>Repo chromium os codebase</a:t>
            </a:r>
            <a:endParaRPr lang="en-US"/>
          </a:p>
          <a:p>
            <a:pPr lvl="1" eaLnBrk="1" latinLnBrk="0" hangingPunct="1">
              <a:lnSpc>
                <a:spcPct val="150000"/>
              </a:lnSpc>
              <a:spcBef>
                <a:spcPts val="0"/>
              </a:spcBef>
            </a:pPr>
            <a:r>
              <a:rPr lang="x-none" altLang="en-US"/>
              <a:t>Install depot_tools and repo sync init and sync chromium codebase</a:t>
            </a:r>
            <a:endParaRPr lang="x-none" altLang="en-US"/>
          </a:p>
          <a:p>
            <a:pPr lvl="1" eaLnBrk="1" latinLnBrk="0" hangingPunct="1">
              <a:lnSpc>
                <a:spcPct val="150000"/>
              </a:lnSpc>
              <a:spcBef>
                <a:spcPts val="0"/>
              </a:spcBef>
            </a:pPr>
            <a:r>
              <a:rPr lang="x-none" altLang="en-US"/>
              <a:t>cros_sdk  # Bring you to the chroot environment</a:t>
            </a:r>
            <a:endParaRPr lang="x-none" altLang="en-US"/>
          </a:p>
          <a:p>
            <a:pPr lvl="1" eaLnBrk="1" latinLnBrk="0" hangingPunct="1">
              <a:lnSpc>
                <a:spcPct val="150000"/>
              </a:lnSpc>
              <a:spcBef>
                <a:spcPts val="0"/>
              </a:spcBef>
            </a:pPr>
            <a:r>
              <a:rPr lang="x-none" altLang="en-US"/>
              <a:t>(cr) $ export BOARD=</a:t>
            </a:r>
            <a:r>
              <a:rPr lang="x-none">
                <a:sym typeface="+mn-ea"/>
              </a:rPr>
              <a:t>your_platform_name</a:t>
            </a:r>
            <a:endParaRPr lang="x-none" altLang="en-US"/>
          </a:p>
          <a:p>
            <a:pPr lvl="1" eaLnBrk="1" latinLnBrk="0" hangingPunct="1">
              <a:lnSpc>
                <a:spcPct val="150000"/>
              </a:lnSpc>
              <a:spcBef>
                <a:spcPts val="0"/>
              </a:spcBef>
            </a:pPr>
            <a:r>
              <a:rPr lang="x-none" altLang="en-US"/>
              <a:t>(cr) $ ./setup_board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./build_packages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eaLnBrk="1" latinLnBrk="0" hangingPunct="1">
              <a:lnSpc>
                <a:spcPct val="150000"/>
              </a:lnSpc>
              <a:spcBef>
                <a:spcPts val="0"/>
              </a:spcBef>
            </a:pPr>
            <a:r>
              <a:rPr lang="x-none" altLang="en-US"/>
              <a:t>Updating your device using USB</a:t>
            </a:r>
            <a:endParaRPr lang="x-none" altLang="en-US"/>
          </a:p>
          <a:p>
            <a:pPr lvl="1" eaLnBrk="1" latinLnBrk="0" hangingPunct="1">
              <a:lnSpc>
                <a:spcPct val="150000"/>
              </a:lnSpc>
              <a:spcBef>
                <a:spcPts val="0"/>
              </a:spcBef>
            </a:pPr>
            <a:r>
              <a:rPr lang="x-none" altLang="en-US"/>
              <a:t>(cr) $ ./image_to_usb.sh --board=your_platform_name --to=/dev/sdd --from=../build/images/your_platform_name/Chromium...</a:t>
            </a:r>
            <a:endParaRPr lang="x-none" altLang="en-US"/>
          </a:p>
          <a:p>
            <a:pPr lvl="1" eaLnBrk="1" latinLnBrk="0" hangingPunct="1">
              <a:lnSpc>
                <a:spcPct val="150000"/>
              </a:lnSpc>
              <a:spcBef>
                <a:spcPts val="0"/>
              </a:spcBef>
            </a:pPr>
            <a:r>
              <a:rPr lang="x-none" altLang="en-US"/>
              <a:t>Or: (cr) $ cros flash usb:// /path/to/*image.bin</a:t>
            </a:r>
            <a:endParaRPr lang="x-none" altLang="en-US"/>
          </a:p>
          <a:p>
            <a:pPr lvl="0" eaLnBrk="1" latinLnBrk="0" hangingPunct="1">
              <a:lnSpc>
                <a:spcPct val="150000"/>
              </a:lnSpc>
              <a:spcBef>
                <a:spcPts val="0"/>
              </a:spcBef>
            </a:pPr>
            <a:r>
              <a:rPr lang="x-none" altLang="en-US"/>
              <a:t>Boot from USB</a:t>
            </a:r>
            <a:endParaRPr lang="x-none" altLang="en-US"/>
          </a:p>
          <a:p>
            <a:pPr lvl="1" eaLnBrk="1" latinLnBrk="0" hangingPunct="1">
              <a:lnSpc>
                <a:spcPct val="150000"/>
              </a:lnSpc>
              <a:spcBef>
                <a:spcPts val="0"/>
              </a:spcBef>
            </a:pPr>
            <a:r>
              <a:rPr lang="x-none" altLang="en-US"/>
              <a:t>    Option 1: On the device, goto recovery mode by pressing Esc + Refresh (aka the third function key from left) + Power and then insert your USB drive</a:t>
            </a:r>
            <a:endParaRPr lang="x-none" altLang="en-US"/>
          </a:p>
          <a:p>
            <a:pPr lvl="1" eaLnBrk="1" latinLnBrk="0" hangingPunct="1">
              <a:lnSpc>
                <a:spcPct val="150000"/>
              </a:lnSpc>
              <a:spcBef>
                <a:spcPts val="0"/>
              </a:spcBef>
            </a:pPr>
            <a:r>
              <a:rPr lang="x-none" altLang="en-US"/>
              <a:t>    Option 2: While booting up, if you are in developer mode, it displays a screen with red text that you are in developer mode and press Ctrl+U to boot from USB. Press Ctrl+U</a:t>
            </a:r>
            <a:endParaRPr lang="x-none" altLang="en-US"/>
          </a:p>
          <a:p>
            <a:pPr lvl="0" eaLnBrk="1" latinLnBrk="0" hangingPunct="1">
              <a:lnSpc>
                <a:spcPct val="150000"/>
              </a:lnSpc>
              <a:spcBef>
                <a:spcPts val="0"/>
              </a:spcBef>
            </a:pPr>
            <a:r>
              <a:rPr lang="x-none" altLang="en-US"/>
              <a:t>Enter dev shell</a:t>
            </a:r>
            <a:endParaRPr lang="x-none" altLang="en-US"/>
          </a:p>
          <a:p>
            <a:pPr lvl="1" eaLnBrk="1" latinLnBrk="0" hangingPunct="1">
              <a:lnSpc>
                <a:spcPct val="150000"/>
              </a:lnSpc>
              <a:spcBef>
                <a:spcPts val="0"/>
              </a:spcBef>
            </a:pPr>
            <a:r>
              <a:rPr lang="x-none" altLang="en-US"/>
              <a:t>Option 1: After booting completes, press Ctrl + Alt + F2 to go to the dev shell (Note, this was broken in some releases)</a:t>
            </a:r>
            <a:endParaRPr lang="x-none" altLang="en-US"/>
          </a:p>
          <a:p>
            <a:pPr lvl="1" eaLnBrk="1" latinLnBrk="0" hangingPunct="1">
              <a:lnSpc>
                <a:spcPct val="150000"/>
              </a:lnSpc>
              <a:spcBef>
                <a:spcPts val="0"/>
              </a:spcBef>
            </a:pPr>
            <a:r>
              <a:rPr lang="x-none" altLang="en-US"/>
              <a:t>Option 2: Login as guest if you have not set up any account yet, else login with your account. Launch browser, press  Ctrl+Alt + T, you get a chrome shell. Type shell to get a dev shell</a:t>
            </a:r>
            <a:endParaRPr lang="x-none" altLang="en-US"/>
          </a:p>
          <a:p>
            <a:pPr lvl="0" eaLnBrk="1" latinLnBrk="0" hangingPunct="1">
              <a:lnSpc>
                <a:spcPct val="150000"/>
              </a:lnSpc>
              <a:spcBef>
                <a:spcPts val="0"/>
              </a:spcBef>
            </a:pPr>
            <a:r>
              <a:rPr lang="x-none" altLang="en-US"/>
              <a:t>Login with chronos or root and run the following command. (If built in test mode, as of now the pwd is test0000.)</a:t>
            </a:r>
            <a:endParaRPr lang="x-none" altLang="en-US"/>
          </a:p>
          <a:p>
            <a:pPr lvl="1" eaLnBrk="1" latinLnBrk="0" hangingPunct="1">
              <a:lnSpc>
                <a:spcPct val="150000"/>
              </a:lnSpc>
              <a:spcBef>
                <a:spcPts val="0"/>
              </a:spcBef>
            </a:pPr>
            <a:r>
              <a:rPr lang="x-none" altLang="en-US"/>
              <a:t>$ sudo chromeos-install --dst /dev/mmcblk0</a:t>
            </a:r>
            <a:endParaRPr lang="x-none"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56134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113790"/>
            <a:ext cx="10515600" cy="5535295"/>
          </a:xfrm>
        </p:spPr>
        <p:txBody>
          <a:bodyPr>
            <a:normAutofit fontScale="45000" lnSpcReduction="20000"/>
          </a:bodyPr>
          <a:lstStyle/>
          <a:p>
            <a:pPr eaLnBrk="1" latinLnBrk="0" hangingPunct="1">
              <a:lnSpc>
                <a:spcPct val="150000"/>
              </a:lnSpc>
              <a:spcBef>
                <a:spcPts val="0"/>
              </a:spcBef>
            </a:pPr>
            <a:r>
              <a:rPr lang="en-US"/>
              <a:t>Kernel Configuration</a:t>
            </a:r>
            <a:endParaRPr lang="en-US"/>
          </a:p>
          <a:p>
            <a:pPr lvl="1" eaLnBrk="1" latinLnBrk="0" hangingPunct="1">
              <a:lnSpc>
                <a:spcPct val="150000"/>
              </a:lnSpc>
              <a:spcBef>
                <a:spcPts val="0"/>
              </a:spcBef>
            </a:pPr>
            <a:r>
              <a:rPr lang="en-US"/>
              <a:t>In order to use the Dynamic Debugging, the CONFIG_DYNAMIC_DEBUG must be set in the kernel configuration.</a:t>
            </a:r>
            <a:endParaRPr lang="en-US"/>
          </a:p>
          <a:p>
            <a:pPr lvl="1" eaLnBrk="1" latinLnBrk="0" hangingPunct="1">
              <a:lnSpc>
                <a:spcPct val="150000"/>
              </a:lnSpc>
              <a:spcBef>
                <a:spcPts val="0"/>
              </a:spcBef>
            </a:pPr>
            <a:r>
              <a:rPr lang="en-US"/>
              <a:t>All BCP release kernel enabled this feature by default.</a:t>
            </a:r>
            <a:endParaRPr lang="en-US"/>
          </a:p>
          <a:p>
            <a:pPr lvl="0" eaLnBrk="1" latinLnBrk="0" hangingPunct="1">
              <a:lnSpc>
                <a:spcPct val="150000"/>
              </a:lnSpc>
              <a:spcBef>
                <a:spcPts val="0"/>
              </a:spcBef>
            </a:pPr>
            <a:r>
              <a:rPr lang="en-US"/>
              <a:t>Enable logging</a:t>
            </a:r>
            <a:endParaRPr lang="en-US"/>
          </a:p>
          <a:p>
            <a:pPr lvl="1" eaLnBrk="1" latinLnBrk="0" hangingPunct="1">
              <a:lnSpc>
                <a:spcPct val="150000"/>
              </a:lnSpc>
              <a:spcBef>
                <a:spcPts val="0"/>
              </a:spcBef>
            </a:pPr>
            <a:r>
              <a:rPr lang="en-US"/>
              <a:t>With Dynamic Debug feature, you can enable the kernel logging in various way and here are examples:</a:t>
            </a:r>
            <a:endParaRPr lang="en-US"/>
          </a:p>
          <a:p>
            <a:pPr lvl="1" eaLnBrk="1" latinLnBrk="0" hangingPunct="1">
              <a:lnSpc>
                <a:spcPct val="150000"/>
              </a:lnSpc>
              <a:spcBef>
                <a:spcPts val="0"/>
              </a:spcBef>
            </a:pPr>
            <a:r>
              <a:rPr lang="x-none" altLang="en-US"/>
              <a:t>Enable by module</a:t>
            </a:r>
            <a:endParaRPr lang="x-none" altLang="en-US"/>
          </a:p>
          <a:p>
            <a:pPr lvl="2" eaLnBrk="1" latinLnBrk="0" hangingPunct="1">
              <a:lnSpc>
                <a:spcPct val="150000"/>
              </a:lnSpc>
              <a:spcBef>
                <a:spcPts val="0"/>
              </a:spcBef>
            </a:pPr>
            <a:r>
              <a:rPr lang="en-US"/>
              <a:t>// Enable bluetooth module</a:t>
            </a:r>
            <a:endParaRPr lang="en-US"/>
          </a:p>
          <a:p>
            <a:pPr lvl="2" eaLnBrk="1" latinLnBrk="0" hangingPunct="1">
              <a:lnSpc>
                <a:spcPct val="150000"/>
              </a:lnSpc>
              <a:spcBef>
                <a:spcPts val="0"/>
              </a:spcBef>
            </a:pPr>
            <a:r>
              <a:rPr lang="en-US"/>
              <a:t>$ sudo echo -n 'module bluetooth +pfm' &gt; /sys/kernel/debug/dynamic_debug/control</a:t>
            </a:r>
            <a:endParaRPr lang="en-US"/>
          </a:p>
          <a:p>
            <a:pPr lvl="2" eaLnBrk="1" latinLnBrk="0" hangingPunct="1">
              <a:lnSpc>
                <a:spcPct val="150000"/>
              </a:lnSpc>
              <a:spcBef>
                <a:spcPts val="0"/>
              </a:spcBef>
            </a:pPr>
            <a:r>
              <a:rPr lang="en-US"/>
              <a:t>// Enable btusb module</a:t>
            </a:r>
            <a:endParaRPr lang="en-US"/>
          </a:p>
          <a:p>
            <a:pPr lvl="2" eaLnBrk="1" latinLnBrk="0" hangingPunct="1">
              <a:lnSpc>
                <a:spcPct val="150000"/>
              </a:lnSpc>
              <a:spcBef>
                <a:spcPts val="0"/>
              </a:spcBef>
            </a:pPr>
            <a:r>
              <a:rPr lang="en-US"/>
              <a:t>$ sudo echo -n 'module btusb +pfm' &gt; /sys/kernel/debug/dynamic_debug/control</a:t>
            </a:r>
            <a:endParaRPr lang="en-US"/>
          </a:p>
          <a:p>
            <a:pPr lvl="2" eaLnBrk="1" latinLnBrk="0" hangingPunct="1">
              <a:lnSpc>
                <a:spcPct val="150000"/>
              </a:lnSpc>
              <a:spcBef>
                <a:spcPts val="0"/>
              </a:spcBef>
            </a:pPr>
            <a:r>
              <a:rPr lang="en-US"/>
              <a:t>// Enable btintel module</a:t>
            </a:r>
            <a:endParaRPr lang="en-US"/>
          </a:p>
          <a:p>
            <a:pPr lvl="2" eaLnBrk="1" latinLnBrk="0" hangingPunct="1">
              <a:lnSpc>
                <a:spcPct val="150000"/>
              </a:lnSpc>
              <a:spcBef>
                <a:spcPts val="0"/>
              </a:spcBef>
            </a:pPr>
            <a:r>
              <a:rPr lang="en-US"/>
              <a:t>$ sudo echo -n 'module btintel +pfm' &gt; /sys/kernel/debug/dynamic_debug/control</a:t>
            </a:r>
            <a:endParaRPr lang="en-US"/>
          </a:p>
          <a:p>
            <a:pPr lvl="1" eaLnBrk="1" latinLnBrk="0" hangingPunct="1">
              <a:lnSpc>
                <a:spcPct val="150000"/>
              </a:lnSpc>
              <a:spcBef>
                <a:spcPts val="0"/>
              </a:spcBef>
            </a:pPr>
            <a:r>
              <a:rPr lang="x-none" altLang="en-US"/>
              <a:t>Enable by filename</a:t>
            </a:r>
            <a:endParaRPr lang="x-none" altLang="en-US"/>
          </a:p>
          <a:p>
            <a:pPr lvl="2" eaLnBrk="1" latinLnBrk="0" hangingPunct="1">
              <a:lnSpc>
                <a:spcPct val="150000"/>
              </a:lnSpc>
              <a:spcBef>
                <a:spcPts val="0"/>
              </a:spcBef>
            </a:pPr>
            <a:r>
              <a:rPr lang="x-none" altLang="en-US"/>
              <a:t>// enable btusb.c</a:t>
            </a:r>
            <a:endParaRPr lang="x-none" altLang="en-US"/>
          </a:p>
          <a:p>
            <a:pPr lvl="2" eaLnBrk="1" latinLnBrk="0" hangingPunct="1">
              <a:lnSpc>
                <a:spcPct val="150000"/>
              </a:lnSpc>
              <a:spcBef>
                <a:spcPts val="0"/>
              </a:spcBef>
            </a:pPr>
            <a:r>
              <a:rPr lang="x-none" altLang="en-US"/>
              <a:t>$ sudo echo -n 'file btusb.c +pfm' &gt; /sys/kernel/debug/dynamic_debug/control</a:t>
            </a:r>
            <a:endParaRPr lang="x-none" altLang="en-US"/>
          </a:p>
          <a:p>
            <a:pPr lvl="2" eaLnBrk="1" latinLnBrk="0" hangingPunct="1">
              <a:lnSpc>
                <a:spcPct val="150000"/>
              </a:lnSpc>
              <a:spcBef>
                <a:spcPts val="0"/>
              </a:spcBef>
            </a:pPr>
            <a:r>
              <a:rPr lang="x-none" altLang="en-US"/>
              <a:t>// enable hci_core.c</a:t>
            </a:r>
            <a:endParaRPr lang="x-none" altLang="en-US"/>
          </a:p>
          <a:p>
            <a:pPr lvl="2" eaLnBrk="1" latinLnBrk="0" hangingPunct="1">
              <a:lnSpc>
                <a:spcPct val="150000"/>
              </a:lnSpc>
              <a:spcBef>
                <a:spcPts val="0"/>
              </a:spcBef>
            </a:pPr>
            <a:r>
              <a:rPr lang="x-none" altLang="en-US"/>
              <a:t>$ sudo echo -n 'file hci_core.c +pfm' &gt; /sys/kernel/debug/dynamic_debug/control</a:t>
            </a:r>
            <a:endParaRPr lang="x-none" altLang="en-US"/>
          </a:p>
          <a:p>
            <a:pPr lvl="0" eaLnBrk="1" latinLnBrk="0" hangingPunct="1">
              <a:lnSpc>
                <a:spcPct val="150000"/>
              </a:lnSpc>
              <a:spcBef>
                <a:spcPts val="0"/>
              </a:spcBef>
            </a:pPr>
            <a:r>
              <a:rPr lang="x-none" altLang="en-US"/>
              <a:t>Another log messages</a:t>
            </a:r>
            <a:endParaRPr lang="x-none" altLang="en-US"/>
          </a:p>
          <a:p>
            <a:pPr lvl="1" eaLnBrk="1" latinLnBrk="0" hangingPunct="1">
              <a:lnSpc>
                <a:spcPct val="150000"/>
              </a:lnSpc>
              <a:spcBef>
                <a:spcPts val="0"/>
              </a:spcBef>
            </a:pPr>
            <a:r>
              <a:rPr lang="x-none" altLang="en-US"/>
              <a:t>dmesg</a:t>
            </a:r>
            <a:endParaRPr lang="x-none" altLang="en-US"/>
          </a:p>
          <a:p>
            <a:pPr lvl="1" eaLnBrk="1" latinLnBrk="0" hangingPunct="1">
              <a:lnSpc>
                <a:spcPct val="150000"/>
              </a:lnSpc>
              <a:spcBef>
                <a:spcPts val="0"/>
              </a:spcBef>
            </a:pPr>
            <a:r>
              <a:rPr lang="x-none" altLang="en-US"/>
              <a:t>syslog: $ tail -f /var/log/syslog</a:t>
            </a:r>
            <a:endParaRPr lang="x-none"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35000" lnSpcReduction="20000"/>
          </a:bodyPr>
          <a:lstStyle/>
          <a:p>
            <a:pPr eaLnBrk="1" latinLnBrk="0" hangingPunct="1">
              <a:lnSpc>
                <a:spcPct val="150000"/>
              </a:lnSpc>
              <a:spcBef>
                <a:spcPts val="0"/>
              </a:spcBef>
            </a:pPr>
            <a:r>
              <a:rPr lang="en-US"/>
              <a:t>First identify the appropriate overlay for the board or variant, this is usually in</a:t>
            </a:r>
            <a:endParaRPr lang="en-US"/>
          </a:p>
          <a:p>
            <a:pPr eaLnBrk="1" latinLnBrk="0" hangingPunct="1">
              <a:lnSpc>
                <a:spcPct val="150000"/>
              </a:lnSpc>
              <a:spcBef>
                <a:spcPts val="0"/>
              </a:spcBef>
            </a:pPr>
            <a:r>
              <a:rPr lang="en-US"/>
              <a:t>src/overlays/overlay-$BOARD but for devices still in development this may be in</a:t>
            </a:r>
            <a:endParaRPr lang="en-US"/>
          </a:p>
          <a:p>
            <a:pPr eaLnBrk="1" latinLnBrk="0" hangingPunct="1">
              <a:lnSpc>
                <a:spcPct val="150000"/>
              </a:lnSpc>
              <a:spcBef>
                <a:spcPts val="0"/>
              </a:spcBef>
            </a:pPr>
            <a:r>
              <a:rPr lang="en-US"/>
              <a:t>src/private-overlays/overlay-$BOARD-private within the Chrome OS internal checkout.</a:t>
            </a:r>
            <a:endParaRPr lang="en-US"/>
          </a:p>
          <a:p>
            <a:pPr eaLnBrk="1" latinLnBrk="0" hangingPunct="1">
              <a:lnSpc>
                <a:spcPct val="150000"/>
              </a:lnSpc>
              <a:spcBef>
                <a:spcPts val="0"/>
              </a:spcBef>
            </a:pPr>
            <a:r>
              <a:rPr lang="en-US"/>
              <a:t>The overlay should contain a "bsp" package, in chromeos-base/chromeos-bsp-$BOARD, with an</a:t>
            </a:r>
            <a:endParaRPr lang="en-US"/>
          </a:p>
          <a:p>
            <a:pPr eaLnBrk="1" latinLnBrk="0" hangingPunct="1">
              <a:lnSpc>
                <a:spcPct val="150000"/>
              </a:lnSpc>
              <a:spcBef>
                <a:spcPts val="0"/>
              </a:spcBef>
            </a:pPr>
            <a:r>
              <a:rPr lang="en-US"/>
              <a:t>accompanying files directory. Do not mistake this for the "chromeos-bsp-$BOARD-private" overlay,</a:t>
            </a:r>
            <a:endParaRPr lang="en-US"/>
          </a:p>
          <a:p>
            <a:pPr eaLnBrk="1" latinLnBrk="0" hangingPunct="1">
              <a:lnSpc>
                <a:spcPct val="150000"/>
              </a:lnSpc>
              <a:spcBef>
                <a:spcPts val="0"/>
              </a:spcBef>
            </a:pPr>
            <a:r>
              <a:rPr lang="en-US"/>
              <a:t>which does not generally have accompanying files.</a:t>
            </a:r>
            <a:endParaRPr lang="en-US"/>
          </a:p>
          <a:p>
            <a:pPr eaLnBrk="1" latinLnBrk="0" hangingPunct="1">
              <a:lnSpc>
                <a:spcPct val="150000"/>
              </a:lnSpc>
              <a:spcBef>
                <a:spcPts val="0"/>
              </a:spcBef>
            </a:pPr>
            <a:r>
              <a:rPr lang="en-US"/>
              <a:t>Add a file called main.conf to the files directory containing the following:</a:t>
            </a:r>
            <a:endParaRPr lang="en-US"/>
          </a:p>
          <a:p>
            <a:pPr eaLnBrk="1" latinLnBrk="0" hangingPunct="1">
              <a:lnSpc>
                <a:spcPct val="150000"/>
              </a:lnSpc>
              <a:spcBef>
                <a:spcPts val="0"/>
              </a:spcBef>
            </a:pPr>
            <a:r>
              <a:rPr lang="en-US"/>
              <a:t>[General]</a:t>
            </a:r>
            <a:endParaRPr lang="en-US"/>
          </a:p>
          <a:p>
            <a:pPr eaLnBrk="1" latinLnBrk="0" hangingPunct="1">
              <a:lnSpc>
                <a:spcPct val="150000"/>
              </a:lnSpc>
              <a:spcBef>
                <a:spcPts val="0"/>
              </a:spcBef>
            </a:pPr>
            <a:r>
              <a:rPr lang="en-US"/>
              <a:t>DeviceID = bluetooth:00E0:XXXX:0400</a:t>
            </a:r>
            <a:endParaRPr lang="en-US"/>
          </a:p>
          <a:p>
            <a:pPr eaLnBrk="1" latinLnBrk="0" hangingPunct="1">
              <a:lnSpc>
                <a:spcPct val="150000"/>
              </a:lnSpc>
              <a:spcBef>
                <a:spcPts val="0"/>
              </a:spcBef>
            </a:pPr>
            <a:r>
              <a:rPr lang="en-US"/>
              <a:t>Modify the ebuild file for the bsp package, adding to the src_install section:</a:t>
            </a:r>
            <a:endParaRPr lang="en-US"/>
          </a:p>
          <a:p>
            <a:pPr eaLnBrk="1" latinLnBrk="0" hangingPunct="1">
              <a:lnSpc>
                <a:spcPct val="150000"/>
              </a:lnSpc>
              <a:spcBef>
                <a:spcPts val="0"/>
              </a:spcBef>
            </a:pPr>
            <a:r>
              <a:rPr lang="en-US"/>
              <a:t># Install Bluetooth ID override.</a:t>
            </a:r>
            <a:endParaRPr lang="en-US"/>
          </a:p>
          <a:p>
            <a:pPr eaLnBrk="1" latinLnBrk="0" hangingPunct="1">
              <a:lnSpc>
                <a:spcPct val="150000"/>
              </a:lnSpc>
              <a:spcBef>
                <a:spcPts val="0"/>
              </a:spcBef>
            </a:pPr>
            <a:r>
              <a:rPr lang="en-US"/>
              <a:t>insinto "/etc/bluetooth"</a:t>
            </a:r>
            <a:endParaRPr lang="en-US"/>
          </a:p>
          <a:p>
            <a:pPr eaLnBrk="1" latinLnBrk="0" hangingPunct="1">
              <a:lnSpc>
                <a:spcPct val="150000"/>
              </a:lnSpc>
              <a:spcBef>
                <a:spcPts val="0"/>
              </a:spcBef>
            </a:pPr>
            <a:r>
              <a:rPr lang="en-US"/>
              <a:t>doins "${FILESDIR}/main.conf"</a:t>
            </a:r>
            <a:endParaRPr lang="en-US"/>
          </a:p>
          <a:p>
            <a:pPr eaLnBrk="1" latinLnBrk="0" hangingPunct="1">
              <a:lnSpc>
                <a:spcPct val="150000"/>
              </a:lnSpc>
              <a:spcBef>
                <a:spcPts val="0"/>
              </a:spcBef>
            </a:pPr>
            <a:r>
              <a:rPr lang="en-US"/>
              <a:t>Don't forget to rename the ebuild symlink to increase the revision number.</a:t>
            </a:r>
            <a:endParaRPr lang="en-US"/>
          </a:p>
          <a:p>
            <a:pPr eaLnBrk="1" latinLnBrk="0" hangingPunct="1">
              <a:lnSpc>
                <a:spcPct val="150000"/>
              </a:lnSpc>
              <a:spcBef>
                <a:spcPts val="0"/>
              </a:spcBef>
            </a:pPr>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pPr eaLnBrk="1" latinLnBrk="0" hangingPunct="1">
              <a:lnSpc>
                <a:spcPct val="150000"/>
              </a:lnSpc>
              <a:spcBef>
                <a:spcPts val="0"/>
              </a:spcBef>
            </a:pPr>
            <a:r>
              <a:rPr lang="en-US"/>
              <a:t>Modalias: bluetooth:v00E0p XXXX d0400</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890"/>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fontScale="70000"/>
          </a:bodyPr>
          <a:lstStyle/>
          <a:p>
            <a:pPr marL="0" indent="0" eaLnBrk="1" latinLnBrk="0" hangingPunct="1">
              <a:lnSpc>
                <a:spcPct val="150000"/>
              </a:lnSpc>
              <a:spcBef>
                <a:spcPts val="0"/>
              </a:spcBef>
              <a:buNone/>
            </a:pPr>
            <a:r>
              <a:rPr lang="x-none" altLang="en-US"/>
              <a:t>1. Prepare a simple driver</a:t>
            </a:r>
            <a:endParaRPr lang="x-none" altLang="en-US"/>
          </a:p>
          <a:p>
            <a:pPr marL="0" indent="0" eaLnBrk="1" latinLnBrk="0" hangingPunct="1">
              <a:lnSpc>
                <a:spcPct val="150000"/>
              </a:lnSpc>
              <a:spcBef>
                <a:spcPts val="0"/>
              </a:spcBef>
              <a:buNone/>
            </a:pPr>
            <a:r>
              <a:rPr lang="x-none" altLang="en-US"/>
              <a:t>~/chromiumos/src/third_party/kernel/v3.10/drivers</a:t>
            </a:r>
            <a:endParaRPr lang="x-none" altLang="en-US"/>
          </a:p>
          <a:p>
            <a:pPr marL="0" indent="0" eaLnBrk="1" latinLnBrk="0" hangingPunct="1">
              <a:lnSpc>
                <a:spcPct val="150000"/>
              </a:lnSpc>
              <a:spcBef>
                <a:spcPts val="0"/>
              </a:spcBef>
              <a:buNone/>
            </a:pPr>
            <a:r>
              <a:rPr lang="x-none" altLang="en-US"/>
              <a:t>2. Add the hello config to chrome build system</a:t>
            </a:r>
            <a:endParaRPr lang="x-none" altLang="en-US"/>
          </a:p>
          <a:p>
            <a:pPr marL="0" indent="0" eaLnBrk="1" latinLnBrk="0" hangingPunct="1">
              <a:lnSpc>
                <a:spcPct val="150000"/>
              </a:lnSpc>
              <a:spcBef>
                <a:spcPts val="0"/>
              </a:spcBef>
              <a:buNone/>
            </a:pPr>
            <a:r>
              <a:rPr lang="x-none" altLang="en-US"/>
              <a:t>~/chromiumos/src/third_party/chromiumos-overlay/eclass</a:t>
            </a:r>
            <a:endParaRPr lang="x-none" altLang="en-US"/>
          </a:p>
          <a:p>
            <a:pPr marL="0" indent="0" eaLnBrk="1" latinLnBrk="0" hangingPunct="1">
              <a:lnSpc>
                <a:spcPct val="150000"/>
              </a:lnSpc>
              <a:spcBef>
                <a:spcPts val="0"/>
              </a:spcBef>
              <a:buNone/>
            </a:pPr>
            <a:r>
              <a:rPr lang="x-none" altLang="en-US"/>
              <a:t>3. Modify the customized YourPlatformName config</a:t>
            </a:r>
            <a:endParaRPr lang="x-none" altLang="en-US"/>
          </a:p>
          <a:p>
            <a:pPr marL="0" indent="0" eaLnBrk="1" latinLnBrk="0" hangingPunct="1">
              <a:lnSpc>
                <a:spcPct val="150000"/>
              </a:lnSpc>
              <a:spcBef>
                <a:spcPts val="0"/>
              </a:spcBef>
              <a:buNone/>
            </a:pPr>
            <a:r>
              <a:rPr lang="x-none" altLang="en-US"/>
              <a:t>~/chromiumos/src/overlays/overlay-YourPlatformName</a:t>
            </a:r>
            <a:endParaRPr lang="x-none" altLang="en-US"/>
          </a:p>
          <a:p>
            <a:pPr marL="0" indent="0" eaLnBrk="1" latinLnBrk="0" hangingPunct="1">
              <a:lnSpc>
                <a:spcPct val="150000"/>
              </a:lnSpc>
              <a:spcBef>
                <a:spcPts val="0"/>
              </a:spcBef>
              <a:buNone/>
            </a:pPr>
            <a:r>
              <a:rPr lang="x-none" altLang="en-US"/>
              <a:t>4. Make &amp; update kernel</a:t>
            </a:r>
            <a:endParaRPr lang="x-none" altLang="en-US"/>
          </a:p>
          <a:p>
            <a:pPr marL="0" indent="0" eaLnBrk="1" latinLnBrk="0" hangingPunct="1">
              <a:lnSpc>
                <a:spcPct val="150000"/>
              </a:lnSpc>
              <a:spcBef>
                <a:spcPts val="0"/>
              </a:spcBef>
              <a:buNone/>
            </a:pPr>
            <a:r>
              <a:rPr lang="x-none" altLang="en-US"/>
              <a:t>emerge-YourPlatformName chromeos-kernel-3_10 &amp;&amp; update_kernel.sh --remote=$IP</a:t>
            </a:r>
            <a:endParaRPr lang="x-none" altLang="en-US"/>
          </a:p>
          <a:p>
            <a:pPr marL="0" indent="0" eaLnBrk="1" latinLnBrk="0" hangingPunct="1">
              <a:lnSpc>
                <a:spcPct val="150000"/>
              </a:lnSpc>
              <a:spcBef>
                <a:spcPts val="0"/>
              </a:spcBef>
              <a:buNone/>
            </a:pPr>
            <a:r>
              <a:rPr lang="x-none" altLang="en-US"/>
              <a:t>5. For debug, use "dmesg | grep Hello"</a:t>
            </a: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200"/>
              <a:t>Build Chrom</a:t>
            </a:r>
            <a:r>
              <a:rPr lang="x-none" altLang="en-US" sz="3200"/>
              <a:t>ium </a:t>
            </a:r>
            <a:r>
              <a:rPr lang="en-US" sz="3200"/>
              <a:t>OS with SEP and SoCWatch </a:t>
            </a:r>
            <a:r>
              <a:rPr lang="x-none" altLang="en-US" sz="3200"/>
              <a:t>T</a:t>
            </a:r>
            <a:r>
              <a:rPr lang="en-US" sz="3200"/>
              <a:t>ools</a:t>
            </a:r>
            <a:endParaRPr lang="en-US" sz="3200"/>
          </a:p>
        </p:txBody>
      </p:sp>
      <p:sp>
        <p:nvSpPr>
          <p:cNvPr id="3" name="Content Placeholder 2"/>
          <p:cNvSpPr>
            <a:spLocks noGrp="1"/>
          </p:cNvSpPr>
          <p:nvPr>
            <p:ph idx="1"/>
          </p:nvPr>
        </p:nvSpPr>
        <p:spPr>
          <a:xfrm>
            <a:off x="838200" y="1201420"/>
            <a:ext cx="10515600" cy="5513070"/>
          </a:xfrm>
        </p:spPr>
        <p:txBody>
          <a:bodyPr>
            <a:normAutofit fontScale="37500" lnSpcReduction="20000"/>
          </a:bodyPr>
          <a:lstStyle/>
          <a:p>
            <a:pPr eaLnBrk="1" latinLnBrk="0" hangingPunct="1">
              <a:lnSpc>
                <a:spcPct val="150000"/>
              </a:lnSpc>
              <a:spcBef>
                <a:spcPts val="0"/>
              </a:spcBef>
            </a:pPr>
            <a:r>
              <a:rPr lang="en-US"/>
              <a:t>SEP and SoCWatch are power and performance analysis tools.</a:t>
            </a:r>
            <a:endParaRPr lang="en-US"/>
          </a:p>
          <a:p>
            <a:pPr lvl="1" eaLnBrk="1" latinLnBrk="0" hangingPunct="1">
              <a:lnSpc>
                <a:spcPct val="150000"/>
              </a:lnSpc>
              <a:spcBef>
                <a:spcPts val="0"/>
              </a:spcBef>
            </a:pPr>
            <a:r>
              <a:rPr lang="en-US"/>
              <a:t>SEP provides extensive power monitoring on a platform</a:t>
            </a:r>
            <a:endParaRPr lang="en-US"/>
          </a:p>
          <a:p>
            <a:pPr lvl="1" eaLnBrk="1" latinLnBrk="0" hangingPunct="1">
              <a:lnSpc>
                <a:spcPct val="150000"/>
              </a:lnSpc>
              <a:spcBef>
                <a:spcPts val="0"/>
              </a:spcBef>
            </a:pPr>
            <a:r>
              <a:rPr lang="en-US"/>
              <a:t>SoCWatch is a command line tool which can be used to measure system behaviors that impacts power consumption including (but not limited to)</a:t>
            </a:r>
            <a:endParaRPr lang="en-US"/>
          </a:p>
          <a:p>
            <a:pPr lvl="2" eaLnBrk="1" latinLnBrk="0" hangingPunct="1">
              <a:lnSpc>
                <a:spcPct val="150000"/>
              </a:lnSpc>
              <a:spcBef>
                <a:spcPts val="0"/>
              </a:spcBef>
            </a:pPr>
            <a:r>
              <a:rPr lang="en-US"/>
              <a:t>C/P/D/S-state residencies</a:t>
            </a:r>
            <a:endParaRPr lang="en-US"/>
          </a:p>
          <a:p>
            <a:pPr lvl="2" eaLnBrk="1" latinLnBrk="0" hangingPunct="1">
              <a:lnSpc>
                <a:spcPct val="150000"/>
              </a:lnSpc>
              <a:spcBef>
                <a:spcPts val="0"/>
              </a:spcBef>
            </a:pPr>
            <a:r>
              <a:rPr lang="en-US"/>
              <a:t>Thermals</a:t>
            </a:r>
            <a:endParaRPr lang="en-US"/>
          </a:p>
          <a:p>
            <a:pPr lvl="2" eaLnBrk="1" latinLnBrk="0" hangingPunct="1">
              <a:lnSpc>
                <a:spcPct val="150000"/>
              </a:lnSpc>
              <a:spcBef>
                <a:spcPts val="0"/>
              </a:spcBef>
            </a:pPr>
            <a:r>
              <a:rPr lang="en-US"/>
              <a:t>Energy consumption</a:t>
            </a:r>
            <a:endParaRPr lang="en-US"/>
          </a:p>
          <a:p>
            <a:pPr lvl="2" eaLnBrk="1" latinLnBrk="0" hangingPunct="1">
              <a:lnSpc>
                <a:spcPct val="150000"/>
              </a:lnSpc>
              <a:spcBef>
                <a:spcPts val="0"/>
              </a:spcBef>
            </a:pPr>
            <a:r>
              <a:rPr lang="en-US"/>
              <a:t>Bandwidth</a:t>
            </a:r>
            <a:endParaRPr lang="en-US"/>
          </a:p>
          <a:p>
            <a:pPr lvl="2" eaLnBrk="1" latinLnBrk="0" hangingPunct="1">
              <a:lnSpc>
                <a:spcPct val="150000"/>
              </a:lnSpc>
              <a:spcBef>
                <a:spcPts val="0"/>
              </a:spcBef>
            </a:pPr>
            <a:r>
              <a:rPr lang="en-US"/>
              <a:t>Wakeups</a:t>
            </a:r>
            <a:endParaRPr lang="en-US"/>
          </a:p>
          <a:p>
            <a:pPr lvl="0" eaLnBrk="1" latinLnBrk="0" hangingPunct="1">
              <a:lnSpc>
                <a:spcPct val="150000"/>
              </a:lnSpc>
              <a:spcBef>
                <a:spcPts val="0"/>
              </a:spcBef>
            </a:pPr>
            <a:r>
              <a:rPr lang="en-US"/>
              <a:t>Build a ChromeOS Image with SoCWatch</a:t>
            </a:r>
            <a:endParaRPr lang="en-US"/>
          </a:p>
          <a:p>
            <a:pPr lvl="1" eaLnBrk="1" latinLnBrk="0" hangingPunct="1">
              <a:lnSpc>
                <a:spcPct val="150000"/>
              </a:lnSpc>
              <a:spcBef>
                <a:spcPts val="0"/>
              </a:spcBef>
            </a:pPr>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eaLnBrk="1" latinLnBrk="0" hangingPunct="1">
              <a:lnSpc>
                <a:spcPct val="150000"/>
              </a:lnSpc>
              <a:spcBef>
                <a:spcPts val="0"/>
              </a:spcBef>
            </a:pPr>
            <a:r>
              <a:rPr lang="x-none" altLang="en-US"/>
              <a:t>Installing SEP</a:t>
            </a:r>
            <a:endParaRPr lang="x-none" altLang="en-US"/>
          </a:p>
          <a:p>
            <a:pPr lvl="1" eaLnBrk="1" latinLnBrk="0" hangingPunct="1">
              <a:lnSpc>
                <a:spcPct val="150000"/>
              </a:lnSpc>
              <a:spcBef>
                <a:spcPts val="0"/>
              </a:spcBef>
            </a:pPr>
            <a:r>
              <a:rPr lang="x-none" altLang="en-US"/>
              <a:t>Run below command on development system where you built the ChromeOS image. Make sure you are in the chroot directory: &lt;cr&gt;$ ./start_devserver</a:t>
            </a:r>
            <a:endParaRPr lang="x-none" altLang="en-US"/>
          </a:p>
          <a:p>
            <a:pPr lvl="1" eaLnBrk="1" latinLnBrk="0" hangingPunct="1">
              <a:lnSpc>
                <a:spcPct val="150000"/>
              </a:lnSpc>
              <a:spcBef>
                <a:spcPts val="0"/>
              </a:spcBef>
            </a:pPr>
            <a:r>
              <a:rPr lang="x-none" altLang="en-US"/>
              <a:t>On the DUT run following commands to pull down SEP explicitly.  "gmerge" runs on your DUT and contacts your development machine to build packages.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gmerge sep --accept_stable</a:t>
            </a:r>
            <a:endParaRPr lang="x-none" altLang="en-US"/>
          </a:p>
          <a:p>
            <a:pPr lvl="1" eaLnBrk="1" latinLnBrk="0" hangingPunct="1">
              <a:lnSpc>
                <a:spcPct val="150000"/>
              </a:lnSpc>
              <a:spcBef>
                <a:spcPts val="0"/>
              </a:spcBef>
            </a:pPr>
            <a:r>
              <a:rPr lang="x-none" altLang="en-US"/>
              <a:t>You may run out of space on the / partition. The workaround would be to symlink /opt/sep to /usr/local/opt/sep, then rerun the above commands.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ln -s /opt/sep /usr/local/opt/sept</a:t>
            </a:r>
            <a:endParaRPr lang="x-none"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8547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30000"/>
          </a:bodyPr>
          <a:p>
            <a:pPr eaLnBrk="1" fontAlgn="auto" latinLnBrk="0" hangingPunct="1">
              <a:lnSpc>
                <a:spcPct val="150000"/>
              </a:lnSpc>
              <a:spcBef>
                <a:spcPts val="0"/>
              </a:spcBef>
            </a:pPr>
            <a:r>
              <a:rPr lang="en-US"/>
              <a:t>This subsystem has the following key components:</a:t>
            </a:r>
            <a:endParaRPr lang="en-US"/>
          </a:p>
          <a:p>
            <a:pPr eaLnBrk="1" fontAlgn="auto" latinLnBrk="0" hangingPunct="1">
              <a:lnSpc>
                <a:spcPct val="150000"/>
              </a:lnSpc>
              <a:spcBef>
                <a:spcPts val="0"/>
              </a:spcBef>
            </a:pPr>
            <a:r>
              <a:rPr lang="en-US"/>
              <a:t>    LibC, provides the write entry for applications. The entry has similar format as printk</a:t>
            </a:r>
            <a:endParaRPr lang="en-US"/>
          </a:p>
          <a:p>
            <a:pPr eaLnBrk="1" fontAlgn="auto" latinLnBrk="0" hangingPunct="1">
              <a:lnSpc>
                <a:spcPct val="150000"/>
              </a:lnSpc>
              <a:spcBef>
                <a:spcPts val="0"/>
              </a:spcBef>
            </a:pPr>
            <a:r>
              <a:rPr lang="en-US"/>
              <a:t>syslog (priority, format, …);</a:t>
            </a:r>
            <a:endParaRPr lang="en-US"/>
          </a:p>
          <a:p>
            <a:pPr eaLnBrk="1" fontAlgn="auto" latinLnBrk="0" hangingPunct="1">
              <a:lnSpc>
                <a:spcPct val="150000"/>
              </a:lnSpc>
              <a:spcBef>
                <a:spcPts val="0"/>
              </a:spcBef>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eaLnBrk="1" fontAlgn="auto" latinLnBrk="0" hangingPunct="1">
              <a:lnSpc>
                <a:spcPct val="150000"/>
              </a:lnSpc>
              <a:spcBef>
                <a:spcPts val="0"/>
              </a:spcBef>
            </a:pPr>
            <a:r>
              <a:rPr lang="en-US"/>
              <a:t>/* facility codes */</a:t>
            </a:r>
            <a:endParaRPr lang="en-US"/>
          </a:p>
          <a:p>
            <a:pPr eaLnBrk="1" fontAlgn="auto" latinLnBrk="0" hangingPunct="1">
              <a:lnSpc>
                <a:spcPct val="150000"/>
              </a:lnSpc>
              <a:spcBef>
                <a:spcPts val="0"/>
              </a:spcBef>
            </a:pPr>
            <a:r>
              <a:rPr lang="en-US"/>
              <a:t>#defineLOG_KERN(0&lt;&lt;3)/* kernel messages */</a:t>
            </a:r>
            <a:endParaRPr lang="en-US"/>
          </a:p>
          <a:p>
            <a:pPr eaLnBrk="1" fontAlgn="auto" latinLnBrk="0" hangingPunct="1">
              <a:lnSpc>
                <a:spcPct val="150000"/>
              </a:lnSpc>
              <a:spcBef>
                <a:spcPts val="0"/>
              </a:spcBef>
            </a:pPr>
            <a:r>
              <a:rPr lang="en-US"/>
              <a:t>#defineLOG_USER(1&lt;&lt;3)/* random user-level messages */</a:t>
            </a:r>
            <a:endParaRPr lang="en-US"/>
          </a:p>
          <a:p>
            <a:pPr eaLnBrk="1" fontAlgn="auto" latinLnBrk="0" hangingPunct="1">
              <a:lnSpc>
                <a:spcPct val="150000"/>
              </a:lnSpc>
              <a:spcBef>
                <a:spcPts val="0"/>
              </a:spcBef>
            </a:pPr>
            <a:r>
              <a:rPr lang="en-US"/>
              <a:t>#defineLOG_MAIL(2&lt;&lt;3)/* mail system */</a:t>
            </a:r>
            <a:endParaRPr lang="en-US"/>
          </a:p>
          <a:p>
            <a:pPr eaLnBrk="1" fontAlgn="auto" latinLnBrk="0" hangingPunct="1">
              <a:lnSpc>
                <a:spcPct val="150000"/>
              </a:lnSpc>
              <a:spcBef>
                <a:spcPts val="0"/>
              </a:spcBef>
            </a:pPr>
            <a:r>
              <a:rPr lang="en-US"/>
              <a:t>#defineLOG_DAEMON(3&lt;&lt;3)/* system daemons */</a:t>
            </a:r>
            <a:endParaRPr lang="en-US"/>
          </a:p>
          <a:p>
            <a:pPr eaLnBrk="1" fontAlgn="auto" latinLnBrk="0" hangingPunct="1">
              <a:lnSpc>
                <a:spcPct val="150000"/>
              </a:lnSpc>
              <a:spcBef>
                <a:spcPts val="0"/>
              </a:spcBef>
            </a:pPr>
            <a:r>
              <a:rPr lang="en-US"/>
              <a:t>    /dev/log, is a socket interface. All log messages from user spaces go through this socket and reach rsyslog daemon service except some messages you write to /dev/kmsg.</a:t>
            </a:r>
            <a:endParaRPr lang="en-US"/>
          </a:p>
          <a:p>
            <a:pPr eaLnBrk="1" fontAlgn="auto" latinLnBrk="0" hangingPunct="1">
              <a:lnSpc>
                <a:spcPct val="150000"/>
              </a:lnSpc>
              <a:spcBef>
                <a:spcPts val="0"/>
              </a:spcBef>
            </a:pPr>
            <a:r>
              <a:rPr lang="en-US"/>
              <a:t>    Rsyslogd, is the daemon service, which listens the /dev/log socket and /proc/kmsg, and then routes the log messages to right positions according to the priority code and configure files.</a:t>
            </a:r>
            <a:endParaRPr lang="en-US"/>
          </a:p>
          <a:p>
            <a:pPr eaLnBrk="1" fontAlgn="auto" latinLnBrk="0" hangingPunct="1">
              <a:lnSpc>
                <a:spcPct val="150000"/>
              </a:lnSpc>
              <a:spcBef>
                <a:spcPts val="0"/>
              </a:spcBef>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835" y="1827530"/>
            <a:ext cx="10800715"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endParaRPr lang="x-none" altLang="en-US" sz="3200" dirty="0"/>
          </a:p>
        </p:txBody>
      </p:sp>
      <p:sp>
        <p:nvSpPr>
          <p:cNvPr id="3" name="Content Placeholder 2"/>
          <p:cNvSpPr>
            <a:spLocks noGrp="1"/>
          </p:cNvSpPr>
          <p:nvPr>
            <p:ph idx="1"/>
          </p:nvPr>
        </p:nvSpPr>
        <p:spPr>
          <a:xfrm>
            <a:off x="839470" y="1370330"/>
            <a:ext cx="5544185" cy="5262245"/>
          </a:xfrm>
        </p:spPr>
        <p:txBody>
          <a:bodyPr>
            <a:normAutofit fontScale="40000" lnSpcReduction="20000"/>
          </a:bodyPr>
          <a:lstStyle/>
          <a:p>
            <a:pPr eaLnBrk="1" fontAlgn="auto" latinLnBrk="0" hangingPunct="1">
              <a:lnSpc>
                <a:spcPct val="150000"/>
              </a:lnSpc>
              <a:spcBef>
                <a:spcPts val="0"/>
              </a:spcBef>
            </a:pPr>
            <a:r>
              <a:rPr lang="en-US"/>
              <a:t>Step 1. Enabling Developer Mode</a:t>
            </a:r>
            <a:endParaRPr lang="en-US"/>
          </a:p>
          <a:p>
            <a:pPr eaLnBrk="1" fontAlgn="auto" latinLnBrk="0" hangingPunct="1">
              <a:lnSpc>
                <a:spcPct val="150000"/>
              </a:lnSpc>
              <a:spcBef>
                <a:spcPts val="0"/>
              </a:spcBef>
            </a:pPr>
            <a:r>
              <a:rPr lang="en-US"/>
              <a:t>Step 2. Installing Crouton</a:t>
            </a:r>
            <a:endParaRPr lang="en-US"/>
          </a:p>
          <a:p>
            <a:pPr lvl="1" eaLnBrk="1" fontAlgn="auto" latinLnBrk="0" hangingPunct="1">
              <a:lnSpc>
                <a:spcPct val="150000"/>
              </a:lnSpc>
              <a:spcBef>
                <a:spcPts val="0"/>
              </a:spcBef>
            </a:pPr>
            <a:r>
              <a:rPr lang="en-US"/>
              <a:t>Step 2.1 Download the latest release of Crouton to your Chromebook: http://goo.gl/fd3zc</a:t>
            </a:r>
            <a:endParaRPr lang="en-US"/>
          </a:p>
          <a:p>
            <a:pPr lvl="1" eaLnBrk="1" fontAlgn="auto" latinLnBrk="0" hangingPunct="1">
              <a:lnSpc>
                <a:spcPct val="150000"/>
              </a:lnSpc>
              <a:spcBef>
                <a:spcPts val="0"/>
              </a:spcBef>
            </a:pPr>
            <a:r>
              <a:rPr lang="en-US"/>
              <a:t>Step 2.2 Install Crouton with the Xfce desktop</a:t>
            </a:r>
            <a:endParaRPr lang="en-US"/>
          </a:p>
          <a:p>
            <a:pPr lvl="0" eaLnBrk="1" fontAlgn="auto" latinLnBrk="0" hangingPunct="1">
              <a:lnSpc>
                <a:spcPct val="150000"/>
              </a:lnSpc>
              <a:spcBef>
                <a:spcPts val="0"/>
              </a:spcBef>
            </a:pPr>
            <a:r>
              <a:rPr lang="en-US"/>
              <a:t>Step 3. Run Ubuntu - sudo startxfce4</a:t>
            </a:r>
            <a:endParaRPr lang="en-US"/>
          </a:p>
          <a:p>
            <a:pPr lvl="0" eaLnBrk="1" fontAlgn="auto" latinLnBrk="0" hangingPunct="1">
              <a:lnSpc>
                <a:spcPct val="150000"/>
              </a:lnSpc>
              <a:spcBef>
                <a:spcPts val="0"/>
              </a:spcBef>
            </a:pPr>
            <a:r>
              <a:rPr lang="en-US"/>
              <a:t>Step 4. OS switch</a:t>
            </a:r>
            <a:endParaRPr lang="en-US"/>
          </a:p>
          <a:p>
            <a:pPr lvl="1" eaLnBrk="1" fontAlgn="auto" latinLnBrk="0" hangingPunct="1">
              <a:lnSpc>
                <a:spcPct val="150000"/>
              </a:lnSpc>
              <a:spcBef>
                <a:spcPts val="0"/>
              </a:spcBef>
            </a:pPr>
            <a:r>
              <a:rPr lang="en-US"/>
              <a:t>Chrome OS -&gt; Ubuntu : Alt+Ctrl+Shift+Back</a:t>
            </a:r>
            <a:endParaRPr lang="en-US"/>
          </a:p>
          <a:p>
            <a:pPr lvl="1" eaLnBrk="1" fontAlgn="auto" latinLnBrk="0" hangingPunct="1">
              <a:lnSpc>
                <a:spcPct val="150000"/>
              </a:lnSpc>
              <a:spcBef>
                <a:spcPts val="0"/>
              </a:spcBef>
            </a:pPr>
            <a:r>
              <a:rPr lang="en-US"/>
              <a:t>Ubuntu -&gt; Chrome OS : lt+Ctrl+Shift+Forward</a:t>
            </a:r>
            <a:endParaRPr lang="en-US"/>
          </a:p>
          <a:p>
            <a:pPr lvl="0" eaLnBrk="1" fontAlgn="auto" latinLnBrk="0" hangingPunct="1">
              <a:lnSpc>
                <a:spcPct val="150000"/>
              </a:lnSpc>
              <a:spcBef>
                <a:spcPts val="0"/>
              </a:spcBef>
            </a:pPr>
            <a:r>
              <a:rPr lang="en-US"/>
              <a:t>Advanced installation:</a:t>
            </a:r>
            <a:endParaRPr lang="en-US"/>
          </a:p>
          <a:p>
            <a:pPr lvl="1" eaLnBrk="1" fontAlgn="auto" latinLnBrk="0" hangingPunct="1">
              <a:lnSpc>
                <a:spcPct val="150000"/>
              </a:lnSpc>
              <a:spcBef>
                <a:spcPts val="0"/>
              </a:spcBef>
            </a:pPr>
            <a:r>
              <a:rPr lang="en-US"/>
              <a:t>sudo -i</a:t>
            </a:r>
            <a:endParaRPr lang="en-US"/>
          </a:p>
          <a:p>
            <a:pPr lvl="1" eaLnBrk="1" fontAlgn="auto" latinLnBrk="0" hangingPunct="1">
              <a:lnSpc>
                <a:spcPct val="150000"/>
              </a:lnSpc>
              <a:spcBef>
                <a:spcPts val="0"/>
              </a:spcBef>
            </a:pPr>
            <a:r>
              <a:rPr lang="en-US"/>
              <a:t>cd /home/user/{uuid}/Download</a:t>
            </a:r>
            <a:endParaRPr lang="en-US"/>
          </a:p>
          <a:p>
            <a:pPr lvl="1" eaLnBrk="1" fontAlgn="auto" latinLnBrk="0" hangingPunct="1">
              <a:lnSpc>
                <a:spcPct val="150000"/>
              </a:lnSpc>
              <a:spcBef>
                <a:spcPts val="0"/>
              </a:spcBef>
            </a:pPr>
            <a:r>
              <a:rPr lang="en-US"/>
              <a:t>List available target: sh ./crouton -t list</a:t>
            </a:r>
            <a:endParaRPr lang="en-US"/>
          </a:p>
          <a:p>
            <a:pPr lvl="1" eaLnBrk="1" fontAlgn="auto" latinLnBrk="0" hangingPunct="1">
              <a:lnSpc>
                <a:spcPct val="150000"/>
              </a:lnSpc>
              <a:spcBef>
                <a:spcPts val="0"/>
              </a:spcBef>
            </a:pPr>
            <a:r>
              <a:rPr lang="en-US"/>
              <a:t>List available release: sh ./crouton -r list</a:t>
            </a:r>
            <a:endParaRPr lang="en-US"/>
          </a:p>
          <a:p>
            <a:pPr lvl="1" eaLnBrk="1" fontAlgn="auto" latinLnBrk="0" hangingPunct="1">
              <a:lnSpc>
                <a:spcPct val="150000"/>
              </a:lnSpc>
              <a:spcBef>
                <a:spcPts val="0"/>
              </a:spcBef>
            </a:pPr>
            <a:r>
              <a:rPr lang="en-US"/>
              <a:t>Install Ubuntu 14.04 w/ Unity: sh ./crouton -t unity-desktop -r trusty</a:t>
            </a:r>
            <a:endParaRPr lang="en-US"/>
          </a:p>
          <a:p>
            <a:pPr lvl="1" eaLnBrk="1" fontAlgn="auto" latinLnBrk="0" hangingPunct="1">
              <a:lnSpc>
                <a:spcPct val="150000"/>
              </a:lnSpc>
              <a:spcBef>
                <a:spcPts val="0"/>
              </a:spcBef>
            </a:pPr>
            <a:r>
              <a:rPr lang="en-US"/>
              <a:t>Install Xfce w/ applications: sh ./crouton -t xfce-desktop</a:t>
            </a:r>
            <a:endParaRPr lang="en-US"/>
          </a:p>
          <a:p>
            <a:pPr lvl="1" eaLnBrk="1" fontAlgn="auto" latinLnBrk="0" hangingPunct="1">
              <a:lnSpc>
                <a:spcPct val="150000"/>
              </a:lnSpc>
              <a:spcBef>
                <a:spcPts val="0"/>
              </a:spcBef>
            </a:pPr>
            <a:r>
              <a:rPr lang="en-US"/>
              <a:t>Install LXDE w/ applications: sh ./crouton -t lxde-desktop</a:t>
            </a:r>
            <a:endParaRPr lang="en-US"/>
          </a:p>
          <a:p>
            <a:pPr lvl="1" eaLnBrk="1" fontAlgn="auto" latinLnBrk="0" hangingPunct="1">
              <a:lnSpc>
                <a:spcPct val="150000"/>
              </a:lnSpc>
              <a:spcBef>
                <a:spcPts val="0"/>
              </a:spcBef>
            </a:pPr>
            <a:r>
              <a:rPr lang="en-US"/>
              <a:t>Install GNOME w/ applications: sh  ./crouton -t gnome-desktop</a:t>
            </a:r>
            <a:endParaRPr lang="en-US"/>
          </a:p>
          <a:p>
            <a:pPr lvl="1" eaLnBrk="1" fontAlgn="auto" latinLnBrk="0" hangingPunct="1">
              <a:lnSpc>
                <a:spcPct val="150000"/>
              </a:lnSpc>
              <a:spcBef>
                <a:spcPts val="0"/>
              </a:spcBef>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792480" y="1125220"/>
            <a:ext cx="10561955" cy="5424805"/>
          </a:xfrm>
        </p:spPr>
        <p:txBody>
          <a:bodyPr>
            <a:normAutofit fontScale="70000"/>
          </a:bodyPr>
          <a:lstStyle/>
          <a:p>
            <a:pPr eaLnBrk="1" latinLnBrk="0" hangingPunct="1">
              <a:lnSpc>
                <a:spcPct val="150000"/>
              </a:lnSpc>
              <a:spcBef>
                <a:spcPts val="0"/>
              </a:spcBef>
            </a:pPr>
            <a:r>
              <a:rPr lang="en-US" altLang="zh-CN"/>
              <a:t>Crostini should supplant Crouton that you can run Android and Linux applications side-by-side with the familiar web browser environment of Chromium OS.</a:t>
            </a:r>
            <a:endParaRPr lang="en-US" altLang="zh-CN"/>
          </a:p>
          <a:p>
            <a:pPr eaLnBrk="1" latinLnBrk="0" hangingPunct="1">
              <a:lnSpc>
                <a:spcPct val="150000"/>
              </a:lnSpc>
              <a:spcBef>
                <a:spcPts val="0"/>
              </a:spcBef>
            </a:pPr>
            <a:r>
              <a:rPr lang="en-US" altLang="zh-CN"/>
              <a:t>Enable VT-x configuration in firmware</a:t>
            </a:r>
            <a:endParaRPr lang="en-US" altLang="zh-CN"/>
          </a:p>
          <a:p>
            <a:pPr eaLnBrk="1" latinLnBrk="0" hangingPunct="1">
              <a:lnSpc>
                <a:spcPct val="150000"/>
              </a:lnSpc>
              <a:spcBef>
                <a:spcPts val="0"/>
              </a:spcBef>
            </a:pPr>
            <a:r>
              <a:rPr lang="en-US" altLang="zh-CN"/>
              <a:t>Enabling Crostini is simple, switch to the developers channel, then go into settings, scroll down to Linux (Beta), and enable it that causes a download of the Crostini/Linux support, and away you go.</a:t>
            </a:r>
            <a:endParaRPr lang="en-US" altLang="zh-CN"/>
          </a:p>
          <a:p>
            <a:pPr eaLnBrk="1" latinLnBrk="0" hangingPunct="1">
              <a:lnSpc>
                <a:spcPct val="150000"/>
              </a:lnSpc>
              <a:spcBef>
                <a:spcPts val="0"/>
              </a:spcBef>
            </a:pPr>
            <a:r>
              <a:rPr lang="en-US" altLang="zh-CN"/>
              <a:t>For news about Crostini:  https://www.reddit.com/r/Crostini/</a:t>
            </a:r>
            <a:endParaRPr lang="en-US" altLang="zh-CN"/>
          </a:p>
          <a:p>
            <a:pPr eaLnBrk="1" latinLnBrk="0" hangingPunct="1">
              <a:lnSpc>
                <a:spcPct val="150000"/>
              </a:lnSpc>
              <a:spcBef>
                <a:spcPts val="0"/>
              </a:spcBef>
            </a:pPr>
            <a:r>
              <a:rPr lang="en-US" altLang="zh-CN"/>
              <a:t>Crostini Wiki:  https://old.reddit.com/r/Crostini/wiki/index</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pPr eaLnBrk="1" latinLnBrk="0" hangingPunct="1">
              <a:lnSpc>
                <a:spcPct val="150000"/>
              </a:lnSpc>
              <a:spcBef>
                <a:spcPts val="0"/>
              </a:spcBef>
            </a:pPr>
            <a:r>
              <a:rPr lang="zh-CN" altLang="en-US" sz="2400"/>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sz="2400"/>
              <a:t>T</a:t>
            </a:r>
            <a:r>
              <a:rPr lang="zh-CN" altLang="en-US" sz="2400"/>
              <a:t>he vm_tools in Chrome OS. They include garcon,  a service that gets added in the container and communicates with another service outside of the container (vm_concierge).</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KVMGT on Chromium OS</a:t>
            </a:r>
            <a:endParaRPr lang="x-none" altLang="en-US"/>
          </a:p>
        </p:txBody>
      </p:sp>
      <p:sp>
        <p:nvSpPr>
          <p:cNvPr id="3" name="Content Placeholder 2"/>
          <p:cNvSpPr>
            <a:spLocks noGrp="1"/>
          </p:cNvSpPr>
          <p:nvPr>
            <p:ph idx="1"/>
          </p:nvPr>
        </p:nvSpPr>
        <p:spPr/>
        <p:txBody>
          <a:bodyPr/>
          <a:p>
            <a:r>
              <a:rPr lang="en-US"/>
              <a:t>The KVMGT feature is supposed to have a much better 3D performance in Corstini, compared with Google's virt-gpu solution.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115"/>
            <a:ext cx="10515600" cy="544830"/>
          </a:xfrm>
        </p:spPr>
        <p:txBody>
          <a:bodyPr>
            <a:normAutofit fontScale="90000"/>
          </a:bodyPr>
          <a:lstStyle/>
          <a:p>
            <a:r>
              <a:rPr lang="en-US" dirty="0"/>
              <a:t>Work Directories in Chromium OS</a:t>
            </a:r>
            <a:endParaRPr lang="en-US" dirty="0"/>
          </a:p>
        </p:txBody>
      </p:sp>
      <p:graphicFrame>
        <p:nvGraphicFramePr>
          <p:cNvPr id="4" name="Table 3"/>
          <p:cNvGraphicFramePr>
            <a:graphicFrameLocks noGrp="1"/>
          </p:cNvGraphicFramePr>
          <p:nvPr/>
        </p:nvGraphicFramePr>
        <p:xfrm>
          <a:off x="838835" y="1100455"/>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r>
                        <a:rPr lang="x-none" altLang="en-US" sz="1600">
                          <a:effectLst/>
                        </a:rPr>
                        <a:t>, where most of the ebuild files for needed packages reside.</a:t>
                      </a:r>
                      <a:endParaRPr lang="x-none" alt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endParaRPr lang="nb-NO">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210820">
                <a:tc>
                  <a:txBody>
                    <a:bodyPr/>
                    <a:lstStyle/>
                    <a:p>
                      <a:pPr algn="l" fontAlgn="t">
                        <a:lnSpc>
                          <a:spcPct val="150000"/>
                        </a:lnSpc>
                      </a:pPr>
                      <a:r>
                        <a:rPr lang="en-US" dirty="0">
                          <a:effectLst/>
                        </a:rPr>
                        <a:t>board </a:t>
                      </a:r>
                      <a:r>
                        <a:rPr lang="en-US" dirty="0" err="1">
                          <a:effectLst/>
                        </a:rPr>
                        <a:t>sysroot</a:t>
                      </a:r>
                      <a:r>
                        <a:rPr lang="en-US" dirty="0">
                          <a:effectLst/>
                        </a:rPr>
                        <a:t> (in chroot)</a:t>
                      </a:r>
                      <a:endParaRPr lang="en-US"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50000"/>
          </a:bodyPr>
          <a:lstStyle/>
          <a:p>
            <a:pPr indent="0" eaLnBrk="1" fontAlgn="auto" latinLnBrk="0" hangingPunct="1">
              <a:lnSpc>
                <a:spcPct val="150000"/>
              </a:lnSpc>
              <a:spcBef>
                <a:spcPts val="0"/>
              </a:spcBef>
            </a:pPr>
            <a:r>
              <a:rPr lang="zh-CN" altLang="en-US"/>
              <a:t>Exporting display in X11 involves two distinct operations</a:t>
            </a:r>
            <a:endParaRPr lang="zh-CN" altLang="en-US"/>
          </a:p>
          <a:p>
            <a:pPr lvl="1" indent="0" eaLnBrk="1" fontAlgn="auto" latinLnBrk="0" hangingPunct="1">
              <a:lnSpc>
                <a:spcPct val="150000"/>
              </a:lnSpc>
              <a:spcBef>
                <a:spcPts val="0"/>
              </a:spcBef>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indent="0" eaLnBrk="1" fontAlgn="auto" latinLnBrk="0" hangingPunct="1">
              <a:lnSpc>
                <a:spcPct val="150000"/>
              </a:lnSpc>
              <a:spcBef>
                <a:spcPts val="0"/>
              </a:spcBef>
            </a:pPr>
            <a:r>
              <a:rPr lang="zh-CN" altLang="en-US"/>
              <a:t>Allowing server to accept X11 session from the client. This part is accomplished by using xhost + or xhost &lt;ip-from-which X11 session comes(client).</a:t>
            </a:r>
            <a:endParaRPr lang="zh-CN" altLang="en-US"/>
          </a:p>
          <a:p>
            <a:pPr indent="0" eaLnBrk="1" fontAlgn="auto" latinLnBrk="0" hangingPunct="1">
              <a:lnSpc>
                <a:spcPct val="150000"/>
              </a:lnSpc>
              <a:spcBef>
                <a:spcPts val="0"/>
              </a:spcBef>
            </a:pPr>
            <a:r>
              <a:rPr lang="zh-CN" altLang="en-US"/>
              <a:t>在Linux/Unix類操作系統上, DISPLAY用來設置將圖形顯示到何處. 在終端上輸入printenv查看當前環境變量</a:t>
            </a:r>
            <a:r>
              <a:rPr lang="en-US" altLang="zh-CN"/>
              <a:t>. </a:t>
            </a:r>
            <a:endParaRPr lang="en-US" altLang="zh-CN"/>
          </a:p>
          <a:p>
            <a:pPr indent="0" eaLnBrk="1" fontAlgn="auto" latinLnBrk="0" hangingPunct="1">
              <a:lnSpc>
                <a:spcPct val="150000"/>
              </a:lnSpc>
              <a:spcBef>
                <a:spcPts val="0"/>
              </a:spcBef>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42500" lnSpcReduction="20000"/>
          </a:bodyPr>
          <a:lstStyle/>
          <a:p>
            <a:pPr eaLnBrk="1" fontAlgn="auto" latinLnBrk="0" hangingPunct="1">
              <a:lnSpc>
                <a:spcPct val="150000"/>
              </a:lnSpc>
              <a:spcBef>
                <a:spcPts val="0"/>
              </a:spcBef>
            </a:pPr>
            <a:r>
              <a:rPr lang="x-none" altLang="en-US"/>
              <a:t>简介</a:t>
            </a:r>
            <a:endParaRPr lang="x-none" altLang="en-US"/>
          </a:p>
          <a:p>
            <a:pPr lvl="1" eaLnBrk="1" fontAlgn="auto" latinLnBrk="0" hangingPunct="1">
              <a:lnSpc>
                <a:spcPct val="150000"/>
              </a:lnSpc>
              <a:spcBef>
                <a:spcPts val="0"/>
              </a:spcBef>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eaLnBrk="1" fontAlgn="auto" latinLnBrk="0" hangingPunct="1">
              <a:lnSpc>
                <a:spcPct val="150000"/>
              </a:lnSpc>
              <a:spcBef>
                <a:spcPts val="0"/>
              </a:spcBef>
            </a:pPr>
            <a:r>
              <a:rPr lang="en-US"/>
              <a:t>D-BUS 的内部工作方式</a:t>
            </a:r>
            <a:endParaRPr lang="en-US"/>
          </a:p>
          <a:p>
            <a:pPr lvl="1" eaLnBrk="1" fontAlgn="auto" latinLnBrk="0" hangingPunct="1">
              <a:lnSpc>
                <a:spcPct val="150000"/>
              </a:lnSpc>
              <a:spcBef>
                <a:spcPts val="0"/>
              </a:spcBef>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eaLnBrk="1" fontAlgn="auto" latinLnBrk="0" hangingPunct="1">
              <a:lnSpc>
                <a:spcPct val="150000"/>
              </a:lnSpc>
              <a:spcBef>
                <a:spcPts val="0"/>
              </a:spcBef>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eaLnBrk="1" fontAlgn="auto" latinLnBrk="0" hangingPunct="1">
              <a:lnSpc>
                <a:spcPct val="150000"/>
              </a:lnSpc>
              <a:spcBef>
                <a:spcPts val="0"/>
              </a:spcBef>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eaLnBrk="1" fontAlgn="auto" latinLnBrk="0" hangingPunct="1">
              <a:lnSpc>
                <a:spcPct val="150000"/>
              </a:lnSpc>
              <a:spcBef>
                <a:spcPts val="0"/>
              </a:spcBef>
            </a:pPr>
            <a:r>
              <a:rPr lang="en-US"/>
              <a:t>在 D-BUS 中有四种类型的消息：方法调用（method calls）、方法返回（method returns）、信号（signals） 和错误（errors）。</a:t>
            </a:r>
            <a:endParaRPr lang="en-US"/>
          </a:p>
          <a:p>
            <a:pPr lvl="1" eaLnBrk="1" fontAlgn="auto" latinLnBrk="0" hangingPunct="1">
              <a:lnSpc>
                <a:spcPct val="150000"/>
              </a:lnSpc>
              <a:spcBef>
                <a:spcPts val="0"/>
              </a:spcBef>
            </a:pPr>
            <a:r>
              <a:rPr lang="en-US"/>
              <a:t>服务（Services） 是 D-BUS 的最高层次抽象。</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55000" lnSpcReduction="20000"/>
          </a:bodyPr>
          <a:lstStyle/>
          <a:p>
            <a:pPr eaLnBrk="1" fontAlgn="auto" latinLnBrk="0" hangingPunct="1">
              <a:lnSpc>
                <a:spcPct val="150000"/>
              </a:lnSpc>
              <a:spcBef>
                <a:spcPts val="0"/>
              </a:spcBef>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eaLnBrk="1" fontAlgn="auto" latinLnBrk="0" hangingPunct="1">
              <a:lnSpc>
                <a:spcPct val="150000"/>
              </a:lnSpc>
              <a:spcBef>
                <a:spcPts val="0"/>
              </a:spcBef>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eaLnBrk="1" fontAlgn="auto" latinLnBrk="0" hangingPunct="1">
              <a:lnSpc>
                <a:spcPct val="150000"/>
              </a:lnSpc>
              <a:spcBef>
                <a:spcPts val="0"/>
              </a:spcBef>
            </a:pPr>
            <a:r>
              <a:rPr lang="en-US" dirty="0"/>
              <a:t>Build Chromium OS kernel</a:t>
            </a:r>
            <a:endParaRPr lang="en-US" dirty="0"/>
          </a:p>
          <a:p>
            <a:pPr lvl="2" eaLnBrk="1" fontAlgn="auto" latinLnBrk="0" hangingPunct="1">
              <a:lnSpc>
                <a:spcPct val="150000"/>
              </a:lnSpc>
              <a:spcBef>
                <a:spcPts val="0"/>
              </a:spcBef>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eaLnBrk="1" fontAlgn="auto" latinLnBrk="0" hangingPunct="1">
              <a:lnSpc>
                <a:spcPct val="150000"/>
              </a:lnSpc>
              <a:spcBef>
                <a:spcPts val="0"/>
              </a:spcBef>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eaLnBrk="1" fontAlgn="auto" latinLnBrk="0" hangingPunct="1">
              <a:lnSpc>
                <a:spcPct val="150000"/>
              </a:lnSpc>
              <a:spcBef>
                <a:spcPts val="0"/>
              </a:spcBef>
            </a:pPr>
            <a:r>
              <a:rPr lang="en-US" dirty="0"/>
              <a:t> Then, execute the following: USE='kernel-4_14 -kernel-${VERSION}' emerge-${BOARD} </a:t>
            </a:r>
            <a:r>
              <a:rPr lang="en-US" dirty="0" err="1"/>
              <a:t>linux</a:t>
            </a:r>
            <a:r>
              <a:rPr lang="en-US" dirty="0"/>
              <a:t>-sources</a:t>
            </a:r>
            <a:endParaRPr lang="en-US" dirty="0"/>
          </a:p>
          <a:p>
            <a:pPr lvl="1" eaLnBrk="1" fontAlgn="auto" latinLnBrk="0" hangingPunct="1">
              <a:lnSpc>
                <a:spcPct val="150000"/>
              </a:lnSpc>
              <a:spcBef>
                <a:spcPts val="0"/>
              </a:spcBef>
            </a:pPr>
            <a:r>
              <a:rPr lang="en-US" dirty="0"/>
              <a:t>Update Chromium Device</a:t>
            </a:r>
            <a:endParaRPr lang="en-US" dirty="0"/>
          </a:p>
          <a:p>
            <a:pPr lvl="2" eaLnBrk="1" fontAlgn="auto" latinLnBrk="0" hangingPunct="1">
              <a:lnSpc>
                <a:spcPct val="150000"/>
              </a:lnSpc>
              <a:spcBef>
                <a:spcPts val="0"/>
              </a:spcBef>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eaLnBrk="1" fontAlgn="auto" latinLnBrk="0" hangingPunct="1">
              <a:lnSpc>
                <a:spcPct val="150000"/>
              </a:lnSpc>
              <a:spcBef>
                <a:spcPts val="0"/>
              </a:spcBef>
            </a:pPr>
            <a:r>
              <a:rPr lang="en-US" dirty="0"/>
              <a:t>Accept the prompts asking for verification, and let the developer machine reboot the target device</a:t>
            </a:r>
            <a:endParaRPr lang="en-US" dirty="0"/>
          </a:p>
          <a:p>
            <a:pPr lvl="2" eaLnBrk="1" fontAlgn="auto" latinLnBrk="0" hangingPunct="1">
              <a:lnSpc>
                <a:spcPct val="150000"/>
              </a:lnSpc>
              <a:spcBef>
                <a:spcPts val="0"/>
              </a:spcBef>
            </a:pPr>
            <a:r>
              <a:rPr lang="en-US" dirty="0"/>
              <a:t>On reboot, the script should end and define both the previous kernel version and the updated kernel version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50000" lnSpcReduction="10000"/>
          </a:bodyPr>
          <a:lstStyle/>
          <a:p>
            <a:pPr eaLnBrk="1" fontAlgn="auto" latinLnBrk="0" hangingPunct="1">
              <a:lnSpc>
                <a:spcPct val="150000"/>
              </a:lnSpc>
              <a:spcBef>
                <a:spcPts val="0"/>
              </a:spcBef>
            </a:pPr>
            <a:r>
              <a:rPr lang="en-US" dirty="0"/>
              <a:t>Installing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eaLnBrk="1" fontAlgn="auto" latinLnBrk="0" hangingPunct="1">
              <a:lnSpc>
                <a:spcPct val="150000"/>
              </a:lnSpc>
              <a:spcBef>
                <a:spcPts val="0"/>
              </a:spcBef>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eaLnBrk="1" fontAlgn="auto" latinLnBrk="0" hangingPunct="1">
              <a:lnSpc>
                <a:spcPct val="150000"/>
              </a:lnSpc>
              <a:spcBef>
                <a:spcPts val="0"/>
              </a:spcBef>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eaLnBrk="1" fontAlgn="auto" latinLnBrk="0" hangingPunct="1">
              <a:lnSpc>
                <a:spcPct val="150000"/>
              </a:lnSpc>
              <a:spcBef>
                <a:spcPts val="0"/>
              </a:spcBef>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eaLnBrk="1" fontAlgn="auto" latinLnBrk="0" hangingPunct="1">
              <a:lnSpc>
                <a:spcPct val="150000"/>
              </a:lnSpc>
              <a:spcBef>
                <a:spcPts val="0"/>
              </a:spcBef>
            </a:pPr>
            <a:r>
              <a:rPr lang="en-US" dirty="0"/>
              <a:t>If </a:t>
            </a:r>
            <a:r>
              <a:rPr lang="en-US" dirty="0" err="1"/>
              <a:t>GPUTop</a:t>
            </a:r>
            <a:r>
              <a:rPr lang="en-US" dirty="0"/>
              <a:t> fails to emerge to board, consider tracing the errors as detailed in the sub-step 2a</a:t>
            </a:r>
            <a:endParaRPr lang="en-US" dirty="0"/>
          </a:p>
          <a:p>
            <a:pPr lvl="1" eaLnBrk="1" fontAlgn="auto" latinLnBrk="0" hangingPunct="1">
              <a:lnSpc>
                <a:spcPct val="150000"/>
              </a:lnSpc>
              <a:spcBef>
                <a:spcPts val="0"/>
              </a:spcBef>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eaLnBrk="1" fontAlgn="auto" latinLnBrk="0" hangingPunct="1">
              <a:lnSpc>
                <a:spcPct val="150000"/>
              </a:lnSpc>
              <a:spcBef>
                <a:spcPts val="0"/>
              </a:spcBef>
            </a:pPr>
            <a:r>
              <a:rPr lang="en-US" dirty="0"/>
              <a:t>Start up the target device, at the log in screen open a shell prompt "ctrl-alt-&lt;F2&gt;"</a:t>
            </a:r>
            <a:endParaRPr lang="en-US" dirty="0"/>
          </a:p>
          <a:p>
            <a:pPr lvl="1" eaLnBrk="1" fontAlgn="auto" latinLnBrk="0" hangingPunct="1">
              <a:lnSpc>
                <a:spcPct val="150000"/>
              </a:lnSpc>
              <a:spcBef>
                <a:spcPts val="0"/>
              </a:spcBef>
            </a:pPr>
            <a:r>
              <a:rPr lang="en-US" dirty="0"/>
              <a:t>Install the image with </a:t>
            </a:r>
            <a:r>
              <a:rPr lang="en-US" dirty="0" err="1"/>
              <a:t>sudo</a:t>
            </a:r>
            <a:r>
              <a:rPr lang="en-US" dirty="0"/>
              <a:t> </a:t>
            </a:r>
            <a:r>
              <a:rPr lang="en-US" dirty="0" err="1"/>
              <a:t>chromeos</a:t>
            </a:r>
            <a:r>
              <a:rPr lang="en-US" dirty="0"/>
              <a:t>-install </a:t>
            </a:r>
            <a:endParaRPr lang="en-US" dirty="0"/>
          </a:p>
          <a:p>
            <a:pPr lvl="1" eaLnBrk="1" fontAlgn="auto" latinLnBrk="0" hangingPunct="1">
              <a:lnSpc>
                <a:spcPct val="150000"/>
              </a:lnSpc>
              <a:spcBef>
                <a:spcPts val="0"/>
              </a:spcBef>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40000" lnSpcReduction="20000"/>
          </a:bodyPr>
          <a:lstStyle/>
          <a:p>
            <a:pPr eaLnBrk="1" fontAlgn="auto" latinLnBrk="0" hangingPunct="1">
              <a:lnSpc>
                <a:spcPct val="150000"/>
              </a:lnSpc>
              <a:spcBef>
                <a:spcPts val="0"/>
              </a:spcBef>
            </a:pPr>
            <a:r>
              <a:rPr lang="en-US" dirty="0"/>
              <a:t>Using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Run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Execute </a:t>
            </a:r>
            <a:r>
              <a:rPr lang="en-US" dirty="0" err="1"/>
              <a:t>gputop</a:t>
            </a:r>
            <a:r>
              <a:rPr lang="en-US" dirty="0"/>
              <a:t>-wrapper  -m &lt;metric set&gt; -c &lt;counters&gt; [-o &lt;log.txt&gt;] </a:t>
            </a:r>
            <a:endParaRPr lang="en-US" dirty="0"/>
          </a:p>
          <a:p>
            <a:pPr lvl="1" eaLnBrk="1" fontAlgn="auto" latinLnBrk="0" hangingPunct="1">
              <a:lnSpc>
                <a:spcPct val="150000"/>
              </a:lnSpc>
              <a:spcBef>
                <a:spcPts val="0"/>
              </a:spcBef>
            </a:pPr>
            <a:r>
              <a:rPr lang="en-US" dirty="0"/>
              <a:t>Visit </a:t>
            </a:r>
            <a:r>
              <a:rPr lang="en-US" dirty="0" err="1"/>
              <a:t>GPUTop</a:t>
            </a:r>
            <a:r>
              <a:rPr lang="en-US" dirty="0"/>
              <a:t> Analysis Documentation for details on metric sets and counters</a:t>
            </a:r>
            <a:endParaRPr lang="en-US" dirty="0"/>
          </a:p>
          <a:p>
            <a:pPr eaLnBrk="1" fontAlgn="auto" latinLnBrk="0" hangingPunct="1">
              <a:lnSpc>
                <a:spcPct val="150000"/>
              </a:lnSpc>
              <a:spcBef>
                <a:spcPts val="0"/>
              </a:spcBef>
            </a:pPr>
            <a:r>
              <a:rPr lang="en-US" dirty="0"/>
              <a:t>Installing </a:t>
            </a:r>
            <a:r>
              <a:rPr lang="en-US" dirty="0" err="1"/>
              <a:t>GPUTop</a:t>
            </a:r>
            <a:r>
              <a:rPr lang="en-US" dirty="0"/>
              <a:t> as a Web User Interface on Linux</a:t>
            </a:r>
            <a:endParaRPr lang="en-US" dirty="0"/>
          </a:p>
          <a:p>
            <a:pPr lvl="1" eaLnBrk="1" fontAlgn="auto" latinLnBrk="0" hangingPunct="1">
              <a:lnSpc>
                <a:spcPct val="150000"/>
              </a:lnSpc>
              <a:spcBef>
                <a:spcPts val="0"/>
              </a:spcBef>
            </a:pPr>
            <a:r>
              <a:rPr lang="en-US" dirty="0"/>
              <a:t>A binary package with installation instructions can be downloaded from https://gitlab.com/Jragoon/gputop-packages:   </a:t>
            </a:r>
            <a:endParaRPr lang="en-US" dirty="0"/>
          </a:p>
          <a:p>
            <a:pPr lvl="2" eaLnBrk="1" fontAlgn="auto" latinLnBrk="0" hangingPunct="1">
              <a:lnSpc>
                <a:spcPct val="150000"/>
              </a:lnSpc>
              <a:spcBef>
                <a:spcPts val="0"/>
              </a:spcBef>
            </a:pPr>
            <a:r>
              <a:rPr lang="en-US" dirty="0"/>
              <a:t>    </a:t>
            </a:r>
            <a:r>
              <a:rPr lang="en-US" dirty="0" err="1"/>
              <a:t>git</a:t>
            </a:r>
            <a:r>
              <a:rPr lang="en-US" dirty="0"/>
              <a:t> clone https://gitlab.com/Jragoon/gputop-packages </a:t>
            </a:r>
            <a:endParaRPr lang="en-US" dirty="0"/>
          </a:p>
          <a:p>
            <a:pPr lvl="2" eaLnBrk="1" fontAlgn="auto" latinLnBrk="0" hangingPunct="1">
              <a:lnSpc>
                <a:spcPct val="150000"/>
              </a:lnSpc>
              <a:spcBef>
                <a:spcPts val="0"/>
              </a:spcBef>
            </a:pPr>
            <a:r>
              <a:rPr lang="en-US" dirty="0"/>
              <a:t>    cd </a:t>
            </a:r>
            <a:r>
              <a:rPr lang="en-US" dirty="0" err="1"/>
              <a:t>gputop</a:t>
            </a:r>
            <a:r>
              <a:rPr lang="en-US" dirty="0"/>
              <a:t>-packages  </a:t>
            </a:r>
            <a:endParaRPr lang="en-US" dirty="0"/>
          </a:p>
          <a:p>
            <a:pPr lvl="2" eaLnBrk="1" fontAlgn="auto" latinLnBrk="0" hangingPunct="1">
              <a:lnSpc>
                <a:spcPct val="150000"/>
              </a:lnSpc>
              <a:spcBef>
                <a:spcPts val="0"/>
              </a:spcBef>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eaLnBrk="1" fontAlgn="auto" latinLnBrk="0" hangingPunct="1">
              <a:lnSpc>
                <a:spcPct val="150000"/>
              </a:lnSpc>
              <a:spcBef>
                <a:spcPts val="0"/>
              </a:spcBef>
            </a:pPr>
            <a:r>
              <a:rPr lang="en-US" dirty="0"/>
              <a:t>     RPM: </a:t>
            </a:r>
            <a:r>
              <a:rPr lang="en-US" dirty="0" err="1"/>
              <a:t>sudo</a:t>
            </a:r>
            <a:r>
              <a:rPr lang="en-US" dirty="0"/>
              <a:t> rpm -</a:t>
            </a:r>
            <a:r>
              <a:rPr lang="en-US" dirty="0" err="1"/>
              <a:t>i</a:t>
            </a:r>
            <a:r>
              <a:rPr lang="en-US" dirty="0"/>
              <a:t> gputop-1.0-x86_64.rpm</a:t>
            </a:r>
            <a:endParaRPr lang="en-US" dirty="0"/>
          </a:p>
          <a:p>
            <a:pPr lvl="1" eaLnBrk="1" fontAlgn="auto" latinLnBrk="0" hangingPunct="1">
              <a:lnSpc>
                <a:spcPct val="150000"/>
              </a:lnSpc>
              <a:spcBef>
                <a:spcPts val="0"/>
              </a:spcBef>
            </a:pPr>
            <a:r>
              <a:rPr lang="en-US" dirty="0"/>
              <a:t>Test the Web-UI by running ~/</a:t>
            </a:r>
            <a:r>
              <a:rPr lang="en-US" dirty="0" err="1"/>
              <a:t>gputop</a:t>
            </a:r>
            <a:r>
              <a:rPr lang="en-US" dirty="0"/>
              <a:t>/</a:t>
            </a:r>
            <a:r>
              <a:rPr lang="en-US" dirty="0" err="1"/>
              <a:t>ui</a:t>
            </a:r>
            <a:r>
              <a:rPr lang="en-US" dirty="0"/>
              <a:t>/index.html</a:t>
            </a:r>
            <a:endParaRPr lang="en-US" dirty="0"/>
          </a:p>
          <a:p>
            <a:pPr eaLnBrk="1" fontAlgn="auto" latinLnBrk="0" hangingPunct="1">
              <a:lnSpc>
                <a:spcPct val="150000"/>
              </a:lnSpc>
              <a:spcBef>
                <a:spcPts val="0"/>
              </a:spcBef>
            </a:pPr>
            <a:r>
              <a:rPr lang="en-US" dirty="0"/>
              <a:t>Using </a:t>
            </a:r>
            <a:r>
              <a:rPr lang="en-US" dirty="0" err="1"/>
              <a:t>GPUTop</a:t>
            </a:r>
            <a:r>
              <a:rPr lang="en-US" dirty="0"/>
              <a:t> as a Web User Interface on Chromium Target and Linux</a:t>
            </a:r>
            <a:endParaRPr lang="en-US" dirty="0"/>
          </a:p>
          <a:p>
            <a:pPr lvl="1" eaLnBrk="1" fontAlgn="auto" latinLnBrk="0" hangingPunct="1">
              <a:lnSpc>
                <a:spcPct val="150000"/>
              </a:lnSpc>
              <a:spcBef>
                <a:spcPts val="0"/>
              </a:spcBef>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eaLnBrk="1" fontAlgn="auto" latinLnBrk="0" hangingPunct="1">
              <a:lnSpc>
                <a:spcPct val="150000"/>
              </a:lnSpc>
              <a:spcBef>
                <a:spcPts val="0"/>
              </a:spcBef>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Connect to the </a:t>
            </a:r>
            <a:r>
              <a:rPr lang="en-US" dirty="0" err="1"/>
              <a:t>gputop</a:t>
            </a:r>
            <a:r>
              <a:rPr lang="en-US" dirty="0"/>
              <a:t> profiling server from the development machine running Linux</a:t>
            </a:r>
            <a:endParaRPr lang="en-US" dirty="0"/>
          </a:p>
          <a:p>
            <a:pPr lvl="1" eaLnBrk="1" fontAlgn="auto" latinLnBrk="0" hangingPunct="1">
              <a:lnSpc>
                <a:spcPct val="150000"/>
              </a:lnSpc>
              <a:spcBef>
                <a:spcPts val="0"/>
              </a:spcBef>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eaLnBrk="1" fontAlgn="auto" latinLnBrk="0" hangingPunct="1">
              <a:lnSpc>
                <a:spcPct val="150000"/>
              </a:lnSpc>
              <a:spcBef>
                <a:spcPts val="0"/>
              </a:spcBef>
            </a:pPr>
            <a:r>
              <a:rPr lang="en-US" dirty="0"/>
              <a:t>Execute ~/</a:t>
            </a:r>
            <a:r>
              <a:rPr lang="en-US" dirty="0" err="1"/>
              <a:t>gputop</a:t>
            </a:r>
            <a:r>
              <a:rPr lang="en-US" dirty="0"/>
              <a:t>/</a:t>
            </a:r>
            <a:r>
              <a:rPr lang="en-US" dirty="0" err="1"/>
              <a:t>ui</a:t>
            </a:r>
            <a:r>
              <a:rPr lang="en-US" dirty="0"/>
              <a:t>/index.html on the development machine</a:t>
            </a:r>
            <a:endParaRPr lang="en-US" dirty="0"/>
          </a:p>
          <a:p>
            <a:pPr lvl="1" eaLnBrk="1" fontAlgn="auto" latinLnBrk="0" hangingPunct="1">
              <a:lnSpc>
                <a:spcPct val="150000"/>
              </a:lnSpc>
              <a:spcBef>
                <a:spcPts val="0"/>
              </a:spcBef>
            </a:pPr>
            <a:r>
              <a:rPr lang="en-US" dirty="0"/>
              <a:t>Replace the address field with the </a:t>
            </a:r>
            <a:r>
              <a:rPr lang="en-US" dirty="0" err="1"/>
              <a:t>inet</a:t>
            </a:r>
            <a:r>
              <a:rPr lang="en-US" dirty="0"/>
              <a:t> address found in sub-step 3a and connect</a:t>
            </a:r>
            <a:endParaRPr lang="en-US" dirty="0"/>
          </a:p>
          <a:p>
            <a:pPr lvl="1" eaLnBrk="1" fontAlgn="auto" latinLnBrk="0" hangingPunct="1">
              <a:lnSpc>
                <a:spcPct val="150000"/>
              </a:lnSpc>
              <a:spcBef>
                <a:spcPts val="0"/>
              </a:spcBef>
            </a:pPr>
            <a:r>
              <a:rPr lang="en-US" dirty="0"/>
              <a:t>On the UI, the typical profiling process follows this general process:</a:t>
            </a:r>
            <a:endParaRPr lang="en-US" dirty="0"/>
          </a:p>
          <a:p>
            <a:pPr lvl="1" eaLnBrk="1" fontAlgn="auto" latinLnBrk="0" hangingPunct="1">
              <a:lnSpc>
                <a:spcPct val="150000"/>
              </a:lnSpc>
              <a:spcBef>
                <a:spcPts val="0"/>
              </a:spcBef>
            </a:pPr>
            <a:r>
              <a:rPr lang="en-US" dirty="0"/>
              <a:t>Use the Select Metric or the Select metric set from counter button to pick a set of counters to watch</a:t>
            </a:r>
            <a:endParaRPr lang="en-US" dirty="0"/>
          </a:p>
          <a:p>
            <a:pPr lvl="1" eaLnBrk="1" fontAlgn="auto" latinLnBrk="0" hangingPunct="1">
              <a:lnSpc>
                <a:spcPct val="150000"/>
              </a:lnSpc>
              <a:spcBef>
                <a:spcPts val="0"/>
              </a:spcBef>
            </a:pPr>
            <a:r>
              <a:rPr lang="en-US" dirty="0"/>
              <a:t>Use the Start Sampling button</a:t>
            </a:r>
            <a:endParaRPr lang="en-US" dirty="0"/>
          </a:p>
          <a:p>
            <a:pPr lvl="1" eaLnBrk="1" fontAlgn="auto" latinLnBrk="0" hangingPunct="1">
              <a:lnSpc>
                <a:spcPct val="150000"/>
              </a:lnSpc>
              <a:spcBef>
                <a:spcPts val="0"/>
              </a:spcBef>
            </a:pPr>
            <a:r>
              <a:rPr lang="en-US" dirty="0"/>
              <a:t>Open up the Live counters window</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endParaRPr lang="x-none" altLang="en-US" sz="4000"/>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endParaRPr lang="en-US" altLang="zh-CN" dirty="0"/>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45000" lnSpcReduction="20000"/>
          </a:bodyPr>
          <a:lstStyle/>
          <a:p>
            <a:pPr indent="0" eaLnBrk="1" fontAlgn="auto" latinLnBrk="0" hangingPunct="1">
              <a:lnSpc>
                <a:spcPct val="150000"/>
              </a:lnSpc>
              <a:spcBef>
                <a:spcPts val="0"/>
              </a:spcBef>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indent="0" eaLnBrk="1" fontAlgn="auto" latinLnBrk="0" hangingPunct="1">
              <a:lnSpc>
                <a:spcPct val="150000"/>
              </a:lnSpc>
              <a:spcBef>
                <a:spcPts val="0"/>
              </a:spcBef>
            </a:pPr>
            <a:r>
              <a:rPr lang="x-none" altLang="en-US"/>
              <a:t>$ cd .repo</a:t>
            </a:r>
            <a:endParaRPr lang="x-none" altLang="en-US"/>
          </a:p>
          <a:p>
            <a:pPr lvl="1" indent="0" eaLnBrk="1" fontAlgn="auto" latinLnBrk="0" hangingPunct="1">
              <a:lnSpc>
                <a:spcPct val="150000"/>
              </a:lnSpc>
              <a:spcBef>
                <a:spcPts val="0"/>
              </a:spcBef>
            </a:pPr>
            <a:r>
              <a:rPr lang="x-none" altLang="en-US"/>
              <a:t>$ mkdir -p local_manifests</a:t>
            </a:r>
            <a:endParaRPr lang="x-none" altLang="en-US"/>
          </a:p>
          <a:p>
            <a:pPr lvl="1" indent="0" eaLnBrk="1" fontAlgn="auto" latinLnBrk="0" hangingPunct="1">
              <a:lnSpc>
                <a:spcPct val="150000"/>
              </a:lnSpc>
              <a:spcBef>
                <a:spcPts val="0"/>
              </a:spcBef>
            </a:pPr>
            <a:r>
              <a:rPr lang="x-none" altLang="en-US"/>
              <a:t>$ cd local_manifests</a:t>
            </a:r>
            <a:endParaRPr lang="x-none" altLang="en-US"/>
          </a:p>
          <a:p>
            <a:pPr lvl="1" indent="0" eaLnBrk="1" fontAlgn="auto" latinLnBrk="0" hangingPunct="1">
              <a:lnSpc>
                <a:spcPct val="150000"/>
              </a:lnSpc>
              <a:spcBef>
                <a:spcPts val="0"/>
              </a:spcBef>
            </a:pPr>
            <a:r>
              <a:rPr lang="x-none" altLang="en-US"/>
              <a:t>$ vim local_manifest.xml # includes the following lines:</a:t>
            </a:r>
            <a:endParaRPr lang="x-none" altLang="en-US"/>
          </a:p>
          <a:p>
            <a:pPr lvl="2" indent="0" eaLnBrk="1" fontAlgn="auto" latinLnBrk="0" hangingPunct="1">
              <a:lnSpc>
                <a:spcPct val="150000"/>
              </a:lnSpc>
              <a:spcBef>
                <a:spcPts val="0"/>
              </a:spcBef>
            </a:pPr>
            <a:r>
              <a:rPr lang="x-none" altLang="en-US"/>
              <a:t>&lt;?xml version='1.0' encoding='UTF-8'?&gt;</a:t>
            </a:r>
            <a:endParaRPr lang="x-none" altLang="en-US"/>
          </a:p>
          <a:p>
            <a:pPr lvl="2" indent="0" eaLnBrk="1" fontAlgn="auto" latinLnBrk="0" hangingPunct="1">
              <a:lnSpc>
                <a:spcPct val="150000"/>
              </a:lnSpc>
              <a:spcBef>
                <a:spcPts val="0"/>
              </a:spcBef>
            </a:pPr>
            <a:r>
              <a:rPr lang="x-none" altLang="en-US"/>
              <a:t>&lt;manifest&gt;</a:t>
            </a:r>
            <a:endParaRPr lang="x-none" altLang="en-US"/>
          </a:p>
          <a:p>
            <a:pPr lvl="2" indent="0" eaLnBrk="1" fontAlgn="auto" latinLnBrk="0" hangingPunct="1">
              <a:lnSpc>
                <a:spcPct val="150000"/>
              </a:lnSpc>
              <a:spcBef>
                <a:spcPts val="0"/>
              </a:spcBef>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indent="0" eaLnBrk="1" fontAlgn="auto" latinLnBrk="0" hangingPunct="1">
              <a:lnSpc>
                <a:spcPct val="150000"/>
              </a:lnSpc>
              <a:spcBef>
                <a:spcPts val="0"/>
              </a:spcBef>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indent="0" eaLnBrk="1" fontAlgn="auto" latinLnBrk="0" hangingPunct="1">
              <a:lnSpc>
                <a:spcPct val="150000"/>
              </a:lnSpc>
              <a:spcBef>
                <a:spcPts val="0"/>
              </a:spcBef>
            </a:pPr>
            <a:r>
              <a:rPr lang="x-none" altLang="en-US"/>
              <a:t>&lt;/manifest&gt;</a:t>
            </a:r>
            <a:endParaRPr lang="x-none" altLang="en-US"/>
          </a:p>
          <a:p>
            <a:pPr lvl="1" indent="0" eaLnBrk="1" fontAlgn="auto" latinLnBrk="0" hangingPunct="1">
              <a:lnSpc>
                <a:spcPct val="150000"/>
              </a:lnSpc>
              <a:spcBef>
                <a:spcPts val="0"/>
              </a:spcBef>
            </a:pPr>
            <a:r>
              <a:rPr lang="x-none" altLang="en-US"/>
              <a:t>Back to ToT, "cd ../..; repo sync"</a:t>
            </a:r>
            <a:endParaRPr lang="x-none" altLang="en-US"/>
          </a:p>
          <a:p>
            <a:pPr lvl="1" indent="0" eaLnBrk="1" fontAlgn="auto" latinLnBrk="0" hangingPunct="1">
              <a:lnSpc>
                <a:spcPct val="150000"/>
              </a:lnSpc>
              <a:spcBef>
                <a:spcPts val="0"/>
              </a:spcBef>
            </a:pPr>
            <a:r>
              <a:rPr lang="x-none" altLang="en-US"/>
              <a:t>Build packages and images # Refer to page 2</a:t>
            </a:r>
            <a:r>
              <a:rPr lang="en-US" altLang="x-none"/>
              <a:t>7</a:t>
            </a:r>
            <a:endParaRPr lang="x-none" altLang="en-US"/>
          </a:p>
          <a:p>
            <a:pPr lvl="1" indent="0" eaLnBrk="1" fontAlgn="auto" latinLnBrk="0" hangingPunct="1">
              <a:lnSpc>
                <a:spcPct val="150000"/>
              </a:lnSpc>
              <a:spcBef>
                <a:spcPts val="0"/>
              </a:spcBef>
            </a:pPr>
            <a:r>
              <a:rPr lang="x-none" altLang="en-US"/>
              <a:t>Examine built images</a:t>
            </a:r>
            <a:endParaRPr lang="x-none" altLang="en-US"/>
          </a:p>
          <a:p>
            <a:pPr lvl="2" indent="0" eaLnBrk="1" fontAlgn="auto" latinLnBrk="0" hangingPunct="1">
              <a:lnSpc>
                <a:spcPct val="150000"/>
              </a:lnSpc>
              <a:spcBef>
                <a:spcPts val="0"/>
              </a:spcBef>
            </a:pPr>
            <a:r>
              <a:rPr lang="x-none" altLang="en-US"/>
              <a:t>(cr) $ ./mount_gpt_image.sh --board=${BOARD} -f $(./get_latest_image.sh --board=${BOARD})</a:t>
            </a:r>
            <a:endParaRPr lang="x-none" altLang="en-US"/>
          </a:p>
          <a:p>
            <a:pPr lvl="2" indent="0" eaLnBrk="1" fontAlgn="auto" latinLnBrk="0" hangingPunct="1">
              <a:lnSpc>
                <a:spcPct val="150000"/>
              </a:lnSpc>
              <a:spcBef>
                <a:spcPts val="0"/>
              </a:spcBef>
            </a:pPr>
            <a:r>
              <a:rPr lang="x-none" altLang="en-US"/>
              <a:t>(cr) $ # Do something you'd like to check</a:t>
            </a:r>
            <a:endParaRPr lang="x-none" altLang="en-US"/>
          </a:p>
          <a:p>
            <a:pPr lvl="2" indent="0" eaLnBrk="1" fontAlgn="auto" latinLnBrk="0" hangingPunct="1">
              <a:lnSpc>
                <a:spcPct val="150000"/>
              </a:lnSpc>
              <a:spcBef>
                <a:spcPts val="0"/>
              </a:spcBef>
            </a:pPr>
            <a:r>
              <a:rPr lang="x-none" altLang="en-US"/>
              <a:t>(cr) $ ./mount_gpt_image.sh --board=${BOARD} -u     # remember to umount</a:t>
            </a:r>
            <a:endParaRPr lang="x-none" altLang="en-US"/>
          </a:p>
          <a:p>
            <a:pPr lvl="2" indent="0" eaLnBrk="1" fontAlgn="auto" latinLnBrk="0" hangingPunct="1">
              <a:lnSpc>
                <a:spcPct val="150000"/>
              </a:lnSpc>
              <a:spcBef>
                <a:spcPts val="0"/>
              </a:spcBef>
            </a:pPr>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47500" lnSpcReduction="20000"/>
          </a:bodyPr>
          <a:lstStyle/>
          <a:p>
            <a:pPr eaLnBrk="1" fontAlgn="auto" latinLnBrk="0" hangingPunct="1">
              <a:lnSpc>
                <a:spcPct val="150000"/>
              </a:lnSpc>
              <a:spcBef>
                <a:spcPts val="0"/>
              </a:spcBef>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eaLnBrk="1" fontAlgn="auto" latinLnBrk="0" hangingPunct="1">
              <a:lnSpc>
                <a:spcPct val="150000"/>
              </a:lnSpc>
              <a:spcBef>
                <a:spcPts val="0"/>
              </a:spcBef>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eaLnBrk="1" fontAlgn="auto" latinLnBrk="0" hangingPunct="1">
              <a:lnSpc>
                <a:spcPct val="150000"/>
              </a:lnSpc>
              <a:spcBef>
                <a:spcPts val="0"/>
              </a:spcBef>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45000" lnSpcReduction="10000"/>
          </a:bodyPr>
          <a:lstStyle/>
          <a:p>
            <a:pPr eaLnBrk="1" fontAlgn="auto" latinLnBrk="0" hangingPunct="1">
              <a:lnSpc>
                <a:spcPct val="150000"/>
              </a:lnSpc>
              <a:spcBef>
                <a:spcPts val="0"/>
              </a:spcBef>
            </a:pPr>
            <a:r>
              <a:rPr lang="en-US"/>
              <a:t>Chrom</a:t>
            </a:r>
            <a:r>
              <a:rPr lang="x-none" altLang="en-US"/>
              <a:t>ium</a:t>
            </a:r>
            <a:r>
              <a:rPr lang="en-US"/>
              <a:t> OS provides a variety of logs that can help user understand the current state of the machine or what causes a crash within the system.</a:t>
            </a:r>
            <a:endParaRPr lang="en-US"/>
          </a:p>
          <a:p>
            <a:pPr lvl="1" eaLnBrk="1" fontAlgn="auto" latinLnBrk="0" hangingPunct="1">
              <a:lnSpc>
                <a:spcPct val="150000"/>
              </a:lnSpc>
              <a:spcBef>
                <a:spcPts val="0"/>
              </a:spcBef>
            </a:pPr>
            <a:r>
              <a:rPr lang="x-none" altLang="en-US"/>
              <a:t>/dev/pstore</a:t>
            </a:r>
            <a:endParaRPr lang="x-none" altLang="en-US"/>
          </a:p>
          <a:p>
            <a:pPr lvl="2" eaLnBrk="1" fontAlgn="auto" latinLnBrk="0" hangingPunct="1">
              <a:lnSpc>
                <a:spcPct val="150000"/>
              </a:lnSpc>
              <a:spcBef>
                <a:spcPts val="0"/>
              </a:spcBef>
            </a:pPr>
            <a:r>
              <a:rPr lang="en-US"/>
              <a:t>When a crash occurs that induces a reboot console-ramoops captures logs leading up to the reboot. </a:t>
            </a:r>
            <a:r>
              <a:rPr lang="x-none" altLang="en-US"/>
              <a:t>Reference: https://www.kernel.org/doc/html/latest/admin-guide/ramoops.html</a:t>
            </a:r>
            <a:endParaRPr lang="x-none" altLang="en-US"/>
          </a:p>
          <a:p>
            <a:pPr lvl="1" eaLnBrk="1" fontAlgn="auto" latinLnBrk="0" hangingPunct="1">
              <a:lnSpc>
                <a:spcPct val="150000"/>
              </a:lnSpc>
              <a:spcBef>
                <a:spcPts val="0"/>
              </a:spcBef>
            </a:pPr>
            <a:r>
              <a:rPr lang="en-US"/>
              <a:t>dmesg -w</a:t>
            </a:r>
            <a:endParaRPr lang="en-US"/>
          </a:p>
          <a:p>
            <a:pPr lvl="2" eaLnBrk="1" fontAlgn="auto" latinLnBrk="0" hangingPunct="1">
              <a:lnSpc>
                <a:spcPct val="150000"/>
              </a:lnSpc>
              <a:spcBef>
                <a:spcPts val="0"/>
              </a:spcBef>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eaLnBrk="1" fontAlgn="auto" latinLnBrk="0" hangingPunct="1">
              <a:lnSpc>
                <a:spcPct val="150000"/>
              </a:lnSpc>
              <a:spcBef>
                <a:spcPts val="0"/>
              </a:spcBef>
            </a:pPr>
            <a:r>
              <a:rPr lang="en-US"/>
              <a:t>tailf /var/log/messages</a:t>
            </a:r>
            <a:endParaRPr lang="en-US"/>
          </a:p>
          <a:p>
            <a:pPr lvl="2" eaLnBrk="1" fontAlgn="auto" latinLnBrk="0" hangingPunct="1">
              <a:lnSpc>
                <a:spcPct val="150000"/>
              </a:lnSpc>
              <a:spcBef>
                <a:spcPts val="0"/>
              </a:spcBef>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eaLnBrk="1" fontAlgn="auto" latinLnBrk="0" hangingPunct="1">
              <a:lnSpc>
                <a:spcPct val="150000"/>
              </a:lnSpc>
              <a:spcBef>
                <a:spcPts val="0"/>
              </a:spcBef>
            </a:pPr>
            <a:r>
              <a:rPr lang="en-US"/>
              <a:t>/var/log/messages.*</a:t>
            </a:r>
            <a:endParaRPr lang="en-US"/>
          </a:p>
          <a:p>
            <a:pPr lvl="2" eaLnBrk="1" fontAlgn="auto" latinLnBrk="0" hangingPunct="1">
              <a:lnSpc>
                <a:spcPct val="150000"/>
              </a:lnSpc>
              <a:spcBef>
                <a:spcPts val="0"/>
              </a:spcBef>
            </a:pPr>
            <a:r>
              <a:rPr lang="en-US"/>
              <a:t>Older versions of /var/log/messages as rotated by /usr/sbin/chromeos-cleanup-logs - which you can call manually to start a new /var/log/messages files without losing anything.</a:t>
            </a:r>
            <a:endParaRPr lang="en-US"/>
          </a:p>
          <a:p>
            <a:pPr lvl="1" eaLnBrk="1" fontAlgn="auto" latinLnBrk="0" hangingPunct="1">
              <a:lnSpc>
                <a:spcPct val="150000"/>
              </a:lnSpc>
              <a:spcBef>
                <a:spcPts val="0"/>
              </a:spcBef>
            </a:pPr>
            <a:r>
              <a:rPr lang="en-US"/>
              <a:t>/var/log/ui/ui.LATEST and /var/log/chrome/chrome</a:t>
            </a:r>
            <a:endParaRPr lang="en-US"/>
          </a:p>
          <a:p>
            <a:pPr lvl="2" eaLnBrk="1" fontAlgn="auto" latinLnBrk="0" hangingPunct="1">
              <a:lnSpc>
                <a:spcPct val="150000"/>
              </a:lnSpc>
              <a:spcBef>
                <a:spcPts val="0"/>
              </a:spcBef>
            </a:pPr>
            <a:r>
              <a:rPr lang="en-US"/>
              <a:t>Browser logs: https://chromium.googlesource.com/chromium/src/+/master/docs/chrome_os_logging.md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45000" lnSpcReduction="20000"/>
          </a:bodyPr>
          <a:lstStyle/>
          <a:p>
            <a:pPr eaLnBrk="1" latinLnBrk="0" hangingPunct="1">
              <a:lnSpc>
                <a:spcPct val="150000"/>
              </a:lnSpc>
              <a:spcBef>
                <a:spcPts val="0"/>
              </a:spcBef>
            </a:pPr>
            <a:r>
              <a:rPr lang="x-none" altLang="en-US"/>
              <a:t>Original Message</a:t>
            </a:r>
            <a:endParaRPr lang="x-none" altLang="en-US"/>
          </a:p>
          <a:p>
            <a:pPr lvl="1" eaLnBrk="1" latinLnBrk="0" hangingPunct="1">
              <a:lnSpc>
                <a:spcPct val="150000"/>
              </a:lnSpc>
              <a:spcBef>
                <a:spcPts val="0"/>
              </a:spcBef>
            </a:pPr>
            <a:r>
              <a:rPr lang="x-none" altLang="en-US"/>
              <a:t>Serial Debugging HOWTO - http://www.chromium.org/chromium-os/how-tos-and-troubleshooting/serial-debugging-howto</a:t>
            </a:r>
            <a:endParaRPr lang="x-none" altLang="en-US"/>
          </a:p>
          <a:p>
            <a:pPr lvl="1" eaLnBrk="1" latinLnBrk="0" hangingPunct="1">
              <a:lnSpc>
                <a:spcPct val="150000"/>
              </a:lnSpc>
              <a:spcBef>
                <a:spcPts val="0"/>
              </a:spcBef>
            </a:pPr>
            <a:r>
              <a:rPr lang="x-none" altLang="en-US"/>
              <a:t>Controlling Enabled Consoles - http://www.chromium.org/chromium-os/developer-guide/using-serial-tty</a:t>
            </a:r>
            <a:endParaRPr lang="x-none" altLang="en-US"/>
          </a:p>
          <a:p>
            <a:pPr lvl="0" eaLnBrk="1" latinLnBrk="0" hangingPunct="1">
              <a:lnSpc>
                <a:spcPct val="150000"/>
              </a:lnSpc>
              <a:spcBef>
                <a:spcPts val="0"/>
              </a:spcBef>
            </a:pPr>
            <a:r>
              <a:rPr lang="x-none" altLang="en-US"/>
              <a:t>Enabling Serial Port</a:t>
            </a:r>
            <a:endParaRPr lang="x-none" altLang="en-US"/>
          </a:p>
          <a:p>
            <a:pPr lvl="1" eaLnBrk="1" latinLnBrk="0" hangingPunct="1">
              <a:lnSpc>
                <a:spcPct val="150000"/>
              </a:lnSpc>
              <a:spcBef>
                <a:spcPts val="0"/>
              </a:spcBef>
            </a:pPr>
            <a:r>
              <a:rPr lang="x-none" altLang="en-US"/>
              <a:t>To enable the serial console by default https://chromium-review.googlesource.com/c/454119/2/overlay-coral/profiles/base/make.defaults</a:t>
            </a:r>
            <a:endParaRPr lang="x-none" altLang="en-US"/>
          </a:p>
          <a:p>
            <a:pPr lvl="1" eaLnBrk="1" latinLnBrk="0" hangingPunct="1">
              <a:lnSpc>
                <a:spcPct val="150000"/>
              </a:lnSpc>
              <a:spcBef>
                <a:spcPts val="0"/>
              </a:spcBef>
            </a:pPr>
            <a:r>
              <a:rPr lang="x-none" altLang="en-US"/>
              <a:t>Building phase (TTY stands for ttyS?)</a:t>
            </a:r>
            <a:endParaRPr lang="x-none" altLang="en-US"/>
          </a:p>
          <a:p>
            <a:pPr lvl="2" eaLnBrk="1" latinLnBrk="0" hangingPunct="1">
              <a:lnSpc>
                <a:spcPct val="150000"/>
              </a:lnSpc>
              <a:spcBef>
                <a:spcPts val="0"/>
              </a:spcBef>
            </a:pPr>
            <a:r>
              <a:rPr lang="x-none" altLang="en-US"/>
              <a:t>USE="pcserial tty_console_$TTY" cros_workon_make --install sys-kernel/chromeos-kernel-3_18</a:t>
            </a:r>
            <a:endParaRPr lang="x-none" altLang="en-US"/>
          </a:p>
          <a:p>
            <a:pPr lvl="2" eaLnBrk="1" latinLnBrk="0" hangingPunct="1">
              <a:lnSpc>
                <a:spcPct val="150000"/>
              </a:lnSpc>
              <a:spcBef>
                <a:spcPts val="0"/>
              </a:spcBef>
            </a:pPr>
            <a:r>
              <a:rPr lang="x-none" altLang="en-US"/>
              <a:t>Or. USE="pcserial tty_console_$TTY" \</a:t>
            </a:r>
            <a:endParaRPr lang="x-none" altLang="en-US"/>
          </a:p>
          <a:p>
            <a:pPr lvl="2" eaLnBrk="1" latinLnBrk="0" hangingPunct="1">
              <a:lnSpc>
                <a:spcPct val="150000"/>
              </a:lnSpc>
              <a:spcBef>
                <a:spcPts val="0"/>
              </a:spcBef>
            </a:pPr>
            <a:r>
              <a:rPr lang="x-none" altLang="en-US"/>
              <a:t>./build_packages --board=$BOARD</a:t>
            </a:r>
            <a:endParaRPr lang="x-none" altLang="en-US"/>
          </a:p>
          <a:p>
            <a:pPr lvl="2" eaLnBrk="1" latinLnBrk="0" hangingPunct="1">
              <a:lnSpc>
                <a:spcPct val="150000"/>
              </a:lnSpc>
              <a:spcBef>
                <a:spcPts val="0"/>
              </a:spcBef>
            </a:pPr>
            <a:r>
              <a:rPr lang="x-none" altLang="en-US"/>
              <a:t>./build_image --board=$BOARD --enable_serial="${TTY},115200n8,keep" --loglevel=7 --boot_args="my_build_123 i915.this=that drm.debug=XX etc." --noenable_rootfs_verification test</a:t>
            </a:r>
            <a:endParaRPr lang="x-none" altLang="en-US"/>
          </a:p>
          <a:p>
            <a:pPr lvl="0" eaLnBrk="1" latinLnBrk="0" hangingPunct="1">
              <a:lnSpc>
                <a:spcPct val="150000"/>
              </a:lnSpc>
              <a:spcBef>
                <a:spcPts val="0"/>
              </a:spcBef>
            </a:pPr>
            <a:r>
              <a:rPr lang="x-none" altLang="en-US"/>
              <a:t>Troubleshooting </a:t>
            </a:r>
            <a:endParaRPr lang="x-none" altLang="en-US"/>
          </a:p>
          <a:p>
            <a:pPr lvl="1" eaLnBrk="1" latinLnBrk="0" hangingPunct="1">
              <a:lnSpc>
                <a:spcPct val="150000"/>
              </a:lnSpc>
              <a:spcBef>
                <a:spcPts val="0"/>
              </a:spcBef>
            </a:pPr>
            <a:r>
              <a:rPr lang="x-none" altLang="en-US"/>
              <a:t>dmesg is endlessly reporting console-$TTY respawns.</a:t>
            </a:r>
            <a:endParaRPr lang="x-none" altLang="en-US"/>
          </a:p>
          <a:p>
            <a:pPr lvl="1" eaLnBrk="1" latinLnBrk="0" hangingPunct="1">
              <a:lnSpc>
                <a:spcPct val="150000"/>
              </a:lnSpc>
              <a:spcBef>
                <a:spcPts val="0"/>
              </a:spcBef>
            </a:pPr>
            <a:r>
              <a:rPr lang="x-none" altLang="en-US"/>
              <a:t>    Ensure your board's kernel has been built with the pcserial USE flag. You can verify by checking that /dev/$TTY is present on the target's filesystem.</a:t>
            </a:r>
            <a:endParaRPr lang="x-none" altLang="en-US"/>
          </a:p>
          <a:p>
            <a:pPr lvl="1" eaLnBrk="1" latinLnBrk="0" hangingPunct="1">
              <a:lnSpc>
                <a:spcPct val="150000"/>
              </a:lnSpc>
              <a:spcBef>
                <a:spcPts val="0"/>
              </a:spcBef>
            </a:pPr>
            <a:r>
              <a:rPr lang="x-none" altLang="en-US"/>
              <a:t>agetty is not behaving the way I want it to.</a:t>
            </a:r>
            <a:endParaRPr lang="x-none" altLang="en-US"/>
          </a:p>
          <a:p>
            <a:pPr lvl="1" eaLnBrk="1" latinLnBrk="0" hangingPunct="1">
              <a:lnSpc>
                <a:spcPct val="150000"/>
              </a:lnSpc>
              <a:spcBef>
                <a:spcPts val="0"/>
              </a:spcBef>
            </a:pPr>
            <a:r>
              <a:rPr lang="x-none" altLang="en-US"/>
              <a:t>    You can remount the rootfs read-write and edit /etc/init/console-$TTY.conf</a:t>
            </a:r>
            <a:endParaRPr lang="x-none" altLang="en-US"/>
          </a:p>
          <a:p>
            <a:pPr lvl="1" eaLnBrk="1" latinLnBrk="0" hangingPunct="1">
              <a:lnSpc>
                <a:spcPct val="150000"/>
              </a:lnSpc>
              <a:spcBef>
                <a:spcPts val="0"/>
              </a:spcBef>
            </a:pPr>
            <a:r>
              <a:rPr lang="x-none" altLang="en-US"/>
              <a:t>Can't see system logs from device with UEFI BIOS.</a:t>
            </a:r>
            <a:endParaRPr lang="x-none" altLang="en-US"/>
          </a:p>
          <a:p>
            <a:pPr lvl="1" eaLnBrk="1" latinLnBrk="0" hangingPunct="1">
              <a:lnSpc>
                <a:spcPct val="150000"/>
              </a:lnSpc>
              <a:spcBef>
                <a:spcPts val="0"/>
              </a:spcBef>
            </a:pPr>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Logging on Chrome OS</a:t>
            </a:r>
            <a:endParaRPr lang="en-US"/>
          </a:p>
        </p:txBody>
      </p:sp>
      <p:sp>
        <p:nvSpPr>
          <p:cNvPr id="3" name="Content Placeholder 2"/>
          <p:cNvSpPr>
            <a:spLocks noGrp="1"/>
          </p:cNvSpPr>
          <p:nvPr>
            <p:ph idx="1"/>
          </p:nvPr>
        </p:nvSpPr>
        <p:spPr>
          <a:xfrm>
            <a:off x="609600" y="984250"/>
            <a:ext cx="10972800" cy="5144135"/>
          </a:xfrm>
        </p:spPr>
        <p:txBody>
          <a:bodyPr/>
          <a:p>
            <a:pPr marL="0" indent="0">
              <a:buNone/>
            </a:pPr>
            <a:r>
              <a:rPr lang="en-US" sz="1200"/>
              <a:t>Helpful Chrome OS Logs</a:t>
            </a:r>
            <a:endParaRPr lang="en-US" sz="1200"/>
          </a:p>
          <a:p>
            <a:pPr marL="0" indent="0">
              <a:buNone/>
            </a:pPr>
            <a:endParaRPr lang="en-US" sz="1200"/>
          </a:p>
          <a:p>
            <a:pPr marL="0" indent="0">
              <a:buNone/>
            </a:pPr>
            <a:r>
              <a:rPr lang="en-US" sz="1200"/>
              <a:t>Chrome OS provides a variety of logs that can help user understand the current state of the machine or what causes a crash within the system.</a:t>
            </a:r>
            <a:endParaRPr lang="en-US" sz="1200"/>
          </a:p>
          <a:p>
            <a:pPr marL="0" indent="0">
              <a:buNone/>
            </a:pPr>
            <a:r>
              <a:rPr lang="en-US" sz="1200"/>
              <a:t>    /dev/pstore/ (console ramoops)</a:t>
            </a:r>
            <a:endParaRPr lang="en-US" sz="1200"/>
          </a:p>
          <a:p>
            <a:pPr marL="0" indent="0">
              <a:buNone/>
            </a:pPr>
            <a:r>
              <a:rPr lang="en-US" sz="1200"/>
              <a:t>    When a crash occurs that induces a reboot console-ramoops captures logs leading up to the reboot. DRAM needs to be "refreshed" regularly otherwise it loses its content; console-ramoops works only because rebooting is usually fast enough not to lose DRAM content. EFI pstore is an alternative Persistent STORE that can be used on RVPs.</a:t>
            </a:r>
            <a:endParaRPr lang="en-US" sz="1200"/>
          </a:p>
          <a:p>
            <a:pPr marL="0" indent="0">
              <a:buNone/>
            </a:pPr>
            <a:r>
              <a:rPr lang="en-US" sz="1200"/>
              <a:t>    dmesg -w</a:t>
            </a:r>
            <a:endParaRPr lang="en-US" sz="1200"/>
          </a:p>
          <a:p>
            <a:pPr marL="0" indent="0">
              <a:buNone/>
            </a:pPr>
            <a:r>
              <a:rPr lang="en-US" sz="1200"/>
              <a:t>    Kernel logs. These live in a limited size FIFO buffer in RAM which overflows and "wraps around" after some time. Before that happens the logging daemon copies kernel logs to disk in /var/log/messages* for non volatile and longer term storage.</a:t>
            </a:r>
            <a:endParaRPr lang="en-US" sz="1200"/>
          </a:p>
          <a:p>
            <a:pPr marL="0" indent="0">
              <a:buNone/>
            </a:pPr>
            <a:r>
              <a:rPr lang="en-US" sz="1200"/>
              <a:t>    tailf /var/log/messages</a:t>
            </a:r>
            <a:endParaRPr lang="en-US" sz="1200"/>
          </a:p>
          <a:p>
            <a:pPr marL="0" indent="0">
              <a:buNone/>
            </a:pPr>
            <a:r>
              <a:rPr lang="en-US" sz="1200"/>
              <a:t>    This is what most people should be looking at most of the time. All logs except browser logs are there.  Kernel logs are conveniently interleaved with other, related logs happening at the same time. This can be configured in /etc/rsyslog.chromeos (see also below) The very last kernel logs will be missing if the system crashed too fast, then there's a small chance that dmesg -w will catch and show more kernel logs depending on how the system crashes. </a:t>
            </a:r>
            <a:endParaRPr lang="en-US" sz="1200"/>
          </a:p>
          <a:p>
            <a:pPr marL="0" indent="0">
              <a:buNone/>
            </a:pPr>
            <a:r>
              <a:rPr lang="en-US" sz="1200"/>
              <a:t>    /var/log/messages.*</a:t>
            </a:r>
            <a:endParaRPr lang="en-US" sz="1200"/>
          </a:p>
          <a:p>
            <a:pPr marL="0" indent="0">
              <a:buNone/>
            </a:pPr>
            <a:r>
              <a:rPr lang="en-US" sz="1200"/>
              <a:t>    Older versions of /var/log/messages as rotated by /usr/sbin/chromeos-cleanup-logs - which you can call manually to start a new /var/log/messages files without losing anything.</a:t>
            </a:r>
            <a:endParaRPr lang="en-US" sz="1200"/>
          </a:p>
          <a:p>
            <a:pPr marL="0" indent="0">
              <a:buNone/>
            </a:pPr>
            <a:r>
              <a:rPr lang="en-US" sz="1200"/>
              <a:t>    /var/log/ui/ui.LATEST and /var/log/chrome/chrome</a:t>
            </a:r>
            <a:endParaRPr lang="en-US" sz="1200"/>
          </a:p>
          <a:p>
            <a:pPr marL="0" indent="0">
              <a:buNone/>
            </a:pPr>
            <a:r>
              <a:rPr lang="en-US" sz="1200"/>
              <a:t>    Browser logs: https://chromium.googlesource.com/chromium/src/+/master/docs/chrome_os_logging.md</a:t>
            </a:r>
            <a:endParaRPr lang="en-US" sz="1200"/>
          </a:p>
          <a:p>
            <a:pPr marL="0" indent="0">
              <a:buNone/>
            </a:pPr>
            <a:endParaRPr lang="en-US" sz="1200"/>
          </a:p>
          <a:p>
            <a:pPr marL="0" indent="0">
              <a:buNone/>
            </a:pPr>
            <a:r>
              <a:rPr lang="en-US" sz="1200"/>
              <a:t>generate_logs collects all system logs and bundles them into a tarball. TODO: verify this is the command run when a customer uses Report a problem or send feedback</a:t>
            </a:r>
            <a:endParaRPr lang="en-US" sz="1200"/>
          </a:p>
          <a:p>
            <a:pPr marL="0" indent="0">
              <a:buNone/>
            </a:pPr>
            <a:endParaRPr lang="en-US" sz="1200"/>
          </a:p>
          <a:p>
            <a:pPr marL="0" indent="0">
              <a:buNone/>
            </a:pPr>
            <a:r>
              <a:rPr lang="en-US" sz="1200"/>
              <a:t>See also Serial Port Utilization</a:t>
            </a:r>
            <a:endParaRPr lang="en-US" sz="1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Execute System Suspend-Resume Stress</a:t>
            </a:r>
            <a:endParaRPr lang="x-none" altLang="en-US"/>
          </a:p>
        </p:txBody>
      </p:sp>
      <p:sp>
        <p:nvSpPr>
          <p:cNvPr id="3" name="Content Placeholder 2"/>
          <p:cNvSpPr>
            <a:spLocks noGrp="1"/>
          </p:cNvSpPr>
          <p:nvPr>
            <p:ph idx="1"/>
          </p:nvPr>
        </p:nvSpPr>
        <p:spPr/>
        <p:txBody>
          <a:bodyPr/>
          <a:p>
            <a:pPr marL="0" indent="0">
              <a:buNone/>
            </a:pPr>
            <a:r>
              <a:rPr lang="en-US" sz="2000"/>
              <a:t>Making kernel suspend/resume logs 8 times smaller</a:t>
            </a:r>
            <a:endParaRPr lang="en-US" sz="2000"/>
          </a:p>
          <a:p>
            <a:pPr marL="0" indent="0">
              <a:buNone/>
            </a:pPr>
            <a:r>
              <a:rPr lang="en-US" sz="2000"/>
              <a:t>echo 0 &gt; /sys/power/pm_print_times</a:t>
            </a:r>
            <a:endParaRPr lang="en-US" sz="2000"/>
          </a:p>
          <a:p>
            <a:pPr marL="0" indent="0">
              <a:buNone/>
            </a:pPr>
            <a:r>
              <a:rPr lang="en-US" sz="2000"/>
              <a:t>Or</a:t>
            </a:r>
            <a:endParaRPr lang="en-US" sz="2000"/>
          </a:p>
          <a:p>
            <a:pPr marL="0" indent="0">
              <a:buNone/>
            </a:pPr>
            <a:r>
              <a:rPr lang="en-US" sz="2000"/>
              <a:t>suspend_stress_test --nopm_print_times</a:t>
            </a:r>
            <a:endParaRPr lang="en-US" sz="2000"/>
          </a:p>
          <a:p>
            <a:pPr marL="0" indent="0">
              <a:buNone/>
            </a:pPr>
            <a:r>
              <a:rPr lang="en-US" sz="2000"/>
              <a:t>More details in https://chromium-review.googlesource.com/c/chromiumos/platform2/+/855644</a:t>
            </a:r>
            <a:endParaRPr lang="en-US" sz="2000"/>
          </a:p>
          <a:p>
            <a:pPr marL="0" indent="0">
              <a:buNone/>
            </a:pPr>
            <a:endParaRPr lang="en-US" sz="2000"/>
          </a:p>
        </p:txBody>
      </p:sp>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118918</Words>
  <Application>Kingsoft Office WPP</Application>
  <PresentationFormat>Widescreen</PresentationFormat>
  <Paragraphs>2511</Paragraphs>
  <Slides>143</Slides>
  <Notes>56</Notes>
  <HiddenSlides>0</HiddenSlides>
  <MMClips>0</MMClips>
  <ScaleCrop>false</ScaleCrop>
  <HeadingPairs>
    <vt:vector size="4" baseType="variant">
      <vt:variant>
        <vt:lpstr>主题</vt:lpstr>
      </vt:variant>
      <vt:variant>
        <vt:i4>1</vt:i4>
      </vt:variant>
      <vt:variant>
        <vt:lpstr>幻灯片标题</vt:lpstr>
      </vt:variant>
      <vt:variant>
        <vt:i4>143</vt:i4>
      </vt:variant>
    </vt:vector>
  </HeadingPairs>
  <TitlesOfParts>
    <vt:vector size="144" baseType="lpstr">
      <vt:lpstr>Green Color</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KVMGT on Chromium OS</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Logging on Chrome OS</vt:lpstr>
      <vt:lpstr>Execute System Suspend-Resume Stress</vt:lpstr>
      <vt:lpstr>Handling Large Log Files</vt:lpstr>
      <vt:lpstr>log_reaper: Utility to extract information from ChromeOS log</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Using the NMI Watchdog in Linux - 1</vt:lpstr>
      <vt:lpstr>Using the NMI Watchdog in Linux - 2</vt:lpstr>
      <vt:lpstr>Using the NMI Watchdog in Linux - 3</vt:lpstr>
      <vt:lpstr>Using the NMI Watchdog in Linux - 4</vt:lpstr>
      <vt:lpstr>Using the NMI Watchdog in Linux - 5</vt:lpstr>
      <vt:lpstr>Using the NMI Watchdog in Linux - 6</vt:lpstr>
      <vt:lpstr>Dynamic Set Mux Pins Function for Debug Purpose - 1</vt:lpstr>
      <vt:lpstr>Dynamic Set Mux Pins Function for Debug Purpose - 2</vt:lpstr>
      <vt:lpstr>Dynamic Set Mux Pins Function for Debug Purpose - 3</vt:lpstr>
      <vt:lpstr>Dynamic Set Mux Pins Function for Debug Purpose - 4</vt:lpstr>
      <vt:lpstr>Manipulate PCI Device Registers via MMIO</vt:lpstr>
      <vt:lpstr>Manipulate PCI Device Registers via MMIO</vt:lpstr>
      <vt:lpstr>MIPI-DSI 三种 Video Mode 理解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690</cp:revision>
  <dcterms:created xsi:type="dcterms:W3CDTF">2019-09-19T04:19:33Z</dcterms:created>
  <dcterms:modified xsi:type="dcterms:W3CDTF">2019-09-19T04:19:33Z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